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3"/>
  </p:notesMasterIdLst>
  <p:sldIdLst>
    <p:sldId id="259" r:id="rId2"/>
    <p:sldId id="260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75" r:id="rId11"/>
    <p:sldId id="269" r:id="rId12"/>
    <p:sldId id="270" r:id="rId13"/>
    <p:sldId id="276" r:id="rId14"/>
    <p:sldId id="271" r:id="rId15"/>
    <p:sldId id="277" r:id="rId16"/>
    <p:sldId id="272" r:id="rId17"/>
    <p:sldId id="278" r:id="rId18"/>
    <p:sldId id="273" r:id="rId19"/>
    <p:sldId id="279" r:id="rId20"/>
    <p:sldId id="274" r:id="rId21"/>
    <p:sldId id="280" r:id="rId22"/>
  </p:sldIdLst>
  <p:sldSz cx="12190413" cy="6859588"/>
  <p:notesSz cx="6858000" cy="9144000"/>
  <p:defaultTextStyle>
    <a:defPPr>
      <a:defRPr lang="en-US"/>
    </a:defPPr>
    <a:lvl1pPr marL="0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44251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88502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32753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77004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721254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65505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809756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354007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erval" initials="d" lastIdx="4" clrIdx="0"/>
  <p:cmAuthor id="1" name="Kate ODonnell" initials="KO" lastIdx="36" clrIdx="1"/>
  <p:cmAuthor id="2" name="Melissa Brady" initials="MB" lastIdx="5" clrIdx="2"/>
  <p:cmAuthor id="3" name="dervali" initials="d" lastIdx="21" clrIdx="3"/>
  <p:cmAuthor id="4" name="Aoife Colgan" initials="AC" lastIdx="4" clrIdx="4"/>
  <p:cmAuthor id="5" name="Gillian Cullen" initials="GC" lastIdx="2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428D"/>
    <a:srgbClr val="EB89A3"/>
    <a:srgbClr val="BA1F46"/>
    <a:srgbClr val="B8AB97"/>
    <a:srgbClr val="A98A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36" autoAdjust="0"/>
    <p:restoredTop sz="95374" autoAdjust="0"/>
  </p:normalViewPr>
  <p:slideViewPr>
    <p:cSldViewPr>
      <p:cViewPr>
        <p:scale>
          <a:sx n="74" d="100"/>
          <a:sy n="74" d="100"/>
        </p:scale>
        <p:origin x="-1230" y="-390"/>
      </p:cViewPr>
      <p:guideLst>
        <p:guide orient="horz" pos="2161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1.114\pub\HepHIVSTI\STIs\1.%20Disease-specific\Herpes%20simplex\Data%20analysis\2018%20annual%20report\Herpes_CIR%20trends_1995-2018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1.114\pub\HepHIVSTI\STIs\1.%20Disease-specific\Syphilis\Data\Analysis%20of%20data\Annual%20reports%20-%20data\2018%20data\Trends%20in%20syphilis%202018%2009.09.2019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[Gonorrhoea_CIR trends_1995-2018.xlsx]Trend!PivotTable4</c:name>
    <c:fmtId val="-1"/>
  </c:pivotSource>
  <c:chart>
    <c:autoTitleDeleted val="0"/>
    <c:pivotFmts>
      <c:pivotFmt>
        <c:idx val="0"/>
        <c:spPr>
          <a:ln>
            <a:solidFill>
              <a:srgbClr val="BA1F46"/>
            </a:solidFill>
          </a:ln>
        </c:spPr>
        <c:marker>
          <c:symbol val="none"/>
        </c:marker>
      </c:pivotFmt>
      <c:pivotFmt>
        <c:idx val="1"/>
        <c:spPr>
          <a:ln>
            <a:solidFill>
              <a:srgbClr val="EB89A3"/>
            </a:solidFill>
          </a:ln>
        </c:spPr>
        <c:marker>
          <c:symbol val="none"/>
        </c:marker>
      </c:pivotFmt>
      <c:pivotFmt>
        <c:idx val="2"/>
        <c:spPr>
          <a:ln>
            <a:solidFill>
              <a:srgbClr val="82428D"/>
            </a:solidFill>
          </a:ln>
        </c:spPr>
        <c:marker>
          <c:symbol val="none"/>
        </c:marker>
      </c:pivotFmt>
      <c:pivotFmt>
        <c:idx val="3"/>
        <c:spPr>
          <a:ln>
            <a:solidFill>
              <a:srgbClr val="BA1F46"/>
            </a:solidFill>
          </a:ln>
        </c:spPr>
        <c:marker>
          <c:symbol val="none"/>
        </c:marker>
      </c:pivotFmt>
      <c:pivotFmt>
        <c:idx val="4"/>
        <c:spPr>
          <a:ln>
            <a:solidFill>
              <a:srgbClr val="EB89A3"/>
            </a:solidFill>
          </a:ln>
        </c:spPr>
        <c:marker>
          <c:symbol val="none"/>
        </c:marker>
      </c:pivotFmt>
      <c:pivotFmt>
        <c:idx val="5"/>
        <c:spPr>
          <a:ln>
            <a:solidFill>
              <a:srgbClr val="82428D"/>
            </a:solidFill>
          </a:ln>
        </c:spPr>
        <c:marker>
          <c:symbol val="none"/>
        </c:marker>
      </c:pivotFmt>
      <c:pivotFmt>
        <c:idx val="6"/>
        <c:spPr>
          <a:ln>
            <a:solidFill>
              <a:srgbClr val="BA1F46"/>
            </a:solidFill>
          </a:ln>
        </c:spPr>
        <c:marker>
          <c:symbol val="none"/>
        </c:marker>
      </c:pivotFmt>
      <c:pivotFmt>
        <c:idx val="7"/>
        <c:spPr>
          <a:ln>
            <a:solidFill>
              <a:srgbClr val="EB89A3"/>
            </a:solidFill>
          </a:ln>
        </c:spPr>
        <c:marker>
          <c:symbol val="none"/>
        </c:marker>
      </c:pivotFmt>
      <c:pivotFmt>
        <c:idx val="8"/>
        <c:spPr>
          <a:ln>
            <a:solidFill>
              <a:srgbClr val="82428D"/>
            </a:solidFill>
          </a:ln>
        </c:spPr>
        <c:marker>
          <c:symbol val="none"/>
        </c:marker>
      </c:pivotFmt>
    </c:pivotFmts>
    <c:plotArea>
      <c:layout/>
      <c:lineChart>
        <c:grouping val="standard"/>
        <c:varyColors val="0"/>
        <c:ser>
          <c:idx val="0"/>
          <c:order val="0"/>
          <c:tx>
            <c:strRef>
              <c:f>Trend!$R$1</c:f>
              <c:strCache>
                <c:ptCount val="1"/>
                <c:pt idx="0">
                  <c:v>Males</c:v>
                </c:pt>
              </c:strCache>
            </c:strRef>
          </c:tx>
          <c:spPr>
            <a:ln>
              <a:solidFill>
                <a:srgbClr val="BA1F46"/>
              </a:solidFill>
            </a:ln>
          </c:spPr>
          <c:marker>
            <c:symbol val="none"/>
          </c:marker>
          <c:cat>
            <c:strRef>
              <c:f>Trend!$Q$2:$Q$26</c:f>
              <c:strCache>
                <c:ptCount val="24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</c:strCache>
            </c:strRef>
          </c:cat>
          <c:val>
            <c:numRef>
              <c:f>Trend!$R$2:$R$26</c:f>
              <c:numCache>
                <c:formatCode>General</c:formatCode>
                <c:ptCount val="24"/>
                <c:pt idx="0">
                  <c:v>4.5549684707304392</c:v>
                </c:pt>
                <c:pt idx="1">
                  <c:v>3.8883877189162286</c:v>
                </c:pt>
                <c:pt idx="2">
                  <c:v>4.7216136586839914</c:v>
                </c:pt>
                <c:pt idx="3">
                  <c:v>5.2770976185291669</c:v>
                </c:pt>
                <c:pt idx="4">
                  <c:v>7.499033457909869</c:v>
                </c:pt>
                <c:pt idx="5">
                  <c:v>11.7153538961773</c:v>
                </c:pt>
                <c:pt idx="6">
                  <c:v>13.616529747749933</c:v>
                </c:pt>
                <c:pt idx="7">
                  <c:v>4.6244818011226183</c:v>
                </c:pt>
                <c:pt idx="8">
                  <c:v>7.5019371440433593</c:v>
                </c:pt>
                <c:pt idx="9">
                  <c:v>11.031642427696777</c:v>
                </c:pt>
                <c:pt idx="10">
                  <c:v>14.28456263073557</c:v>
                </c:pt>
                <c:pt idx="11">
                  <c:v>17.914633002242628</c:v>
                </c:pt>
                <c:pt idx="12">
                  <c:v>16.736038725779299</c:v>
                </c:pt>
                <c:pt idx="13">
                  <c:v>16.971757581071962</c:v>
                </c:pt>
                <c:pt idx="14">
                  <c:v>15.004186652081952</c:v>
                </c:pt>
                <c:pt idx="15">
                  <c:v>20.636256715033536</c:v>
                </c:pt>
                <c:pt idx="16">
                  <c:v>28.600355788426008</c:v>
                </c:pt>
                <c:pt idx="17">
                  <c:v>38.412477851224473</c:v>
                </c:pt>
                <c:pt idx="18">
                  <c:v>44.616555029944571</c:v>
                </c:pt>
                <c:pt idx="19">
                  <c:v>46.210799395861756</c:v>
                </c:pt>
                <c:pt idx="20">
                  <c:v>45.658648300139141</c:v>
                </c:pt>
                <c:pt idx="21">
                  <c:v>72.501686184500016</c:v>
                </c:pt>
                <c:pt idx="22">
                  <c:v>77.640938690841253</c:v>
                </c:pt>
                <c:pt idx="23">
                  <c:v>85.498473514586138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Trend!$S$1</c:f>
              <c:strCache>
                <c:ptCount val="1"/>
                <c:pt idx="0">
                  <c:v>Females</c:v>
                </c:pt>
              </c:strCache>
            </c:strRef>
          </c:tx>
          <c:spPr>
            <a:ln>
              <a:solidFill>
                <a:srgbClr val="EB89A3"/>
              </a:solidFill>
            </a:ln>
          </c:spPr>
          <c:marker>
            <c:symbol val="none"/>
          </c:marker>
          <c:cat>
            <c:strRef>
              <c:f>Trend!$Q$2:$Q$26</c:f>
              <c:strCache>
                <c:ptCount val="24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</c:strCache>
            </c:strRef>
          </c:cat>
          <c:val>
            <c:numRef>
              <c:f>Trend!$S$2:$S$26</c:f>
              <c:numCache>
                <c:formatCode>General</c:formatCode>
                <c:ptCount val="24"/>
                <c:pt idx="0">
                  <c:v>0.49291975540226357</c:v>
                </c:pt>
                <c:pt idx="1">
                  <c:v>0.71199520224771407</c:v>
                </c:pt>
                <c:pt idx="2">
                  <c:v>0.71199520224771407</c:v>
                </c:pt>
                <c:pt idx="3">
                  <c:v>1.6430658513408787</c:v>
                </c:pt>
                <c:pt idx="4">
                  <c:v>2.1907544684545051</c:v>
                </c:pt>
                <c:pt idx="5">
                  <c:v>3.145549124091406</c:v>
                </c:pt>
                <c:pt idx="6">
                  <c:v>4.1602423899273431</c:v>
                </c:pt>
                <c:pt idx="7">
                  <c:v>6.1896289215992173</c:v>
                </c:pt>
                <c:pt idx="8">
                  <c:v>1.9279172050882807</c:v>
                </c:pt>
                <c:pt idx="9">
                  <c:v>1.4159779900381229</c:v>
                </c:pt>
                <c:pt idx="10">
                  <c:v>1.5103765227073311</c:v>
                </c:pt>
                <c:pt idx="11">
                  <c:v>2.2655647840609965</c:v>
                </c:pt>
                <c:pt idx="12">
                  <c:v>2.6431589147378296</c:v>
                </c:pt>
                <c:pt idx="13">
                  <c:v>3.4455464424260991</c:v>
                </c:pt>
                <c:pt idx="14">
                  <c:v>3.8003880714455684</c:v>
                </c:pt>
                <c:pt idx="15">
                  <c:v>6.4347479846067017</c:v>
                </c:pt>
                <c:pt idx="16">
                  <c:v>6.7802378092835713</c:v>
                </c:pt>
                <c:pt idx="17">
                  <c:v>10.148763599883052</c:v>
                </c:pt>
                <c:pt idx="18">
                  <c:v>11.228419301998271</c:v>
                </c:pt>
                <c:pt idx="19">
                  <c:v>9.0552733051789112</c:v>
                </c:pt>
                <c:pt idx="20">
                  <c:v>9.0137353542377223</c:v>
                </c:pt>
                <c:pt idx="21">
                  <c:v>10.093722078708602</c:v>
                </c:pt>
                <c:pt idx="22">
                  <c:v>17.23824964059288</c:v>
                </c:pt>
                <c:pt idx="23">
                  <c:v>16.241338818004376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Trend!$T$1</c:f>
              <c:strCache>
                <c:ptCount val="1"/>
                <c:pt idx="0">
                  <c:v>Total</c:v>
                </c:pt>
              </c:strCache>
            </c:strRef>
          </c:tx>
          <c:spPr>
            <a:ln>
              <a:solidFill>
                <a:srgbClr val="82428D"/>
              </a:solidFill>
            </a:ln>
          </c:spPr>
          <c:marker>
            <c:symbol val="none"/>
          </c:marker>
          <c:cat>
            <c:strRef>
              <c:f>Trend!$Q$2:$Q$26</c:f>
              <c:strCache>
                <c:ptCount val="24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</c:strCache>
            </c:strRef>
          </c:cat>
          <c:val>
            <c:numRef>
              <c:f>Trend!$T$2:$T$26</c:f>
              <c:numCache>
                <c:formatCode>General</c:formatCode>
                <c:ptCount val="24"/>
                <c:pt idx="0">
                  <c:v>2.5095922960480541</c:v>
                </c:pt>
                <c:pt idx="1">
                  <c:v>2.2889687974943791</c:v>
                </c:pt>
                <c:pt idx="2">
                  <c:v>2.7026378572825198</c:v>
                </c:pt>
                <c:pt idx="3">
                  <c:v>3.4472421649011733</c:v>
                </c:pt>
                <c:pt idx="4">
                  <c:v>4.8261390308616425</c:v>
                </c:pt>
                <c:pt idx="5">
                  <c:v>7.4032415476042468</c:v>
                </c:pt>
                <c:pt idx="6">
                  <c:v>8.9094182762547653</c:v>
                </c:pt>
                <c:pt idx="7">
                  <c:v>5.4630816937493414</c:v>
                </c:pt>
                <c:pt idx="8">
                  <c:v>4.7482859581185863</c:v>
                </c:pt>
                <c:pt idx="9">
                  <c:v>6.3681528205728126</c:v>
                </c:pt>
                <c:pt idx="10">
                  <c:v>8.0663269060588956</c:v>
                </c:pt>
                <c:pt idx="11">
                  <c:v>10.165458761729194</c:v>
                </c:pt>
                <c:pt idx="12">
                  <c:v>9.8352582451069015</c:v>
                </c:pt>
                <c:pt idx="13">
                  <c:v>10.472073527164182</c:v>
                </c:pt>
                <c:pt idx="14">
                  <c:v>9.4589399187315788</c:v>
                </c:pt>
                <c:pt idx="15">
                  <c:v>13.621745274671051</c:v>
                </c:pt>
                <c:pt idx="16">
                  <c:v>18.176856894521052</c:v>
                </c:pt>
                <c:pt idx="17">
                  <c:v>24.366577947331574</c:v>
                </c:pt>
                <c:pt idx="18">
                  <c:v>28.006308284723683</c:v>
                </c:pt>
                <c:pt idx="19">
                  <c:v>27.489229535066617</c:v>
                </c:pt>
                <c:pt idx="20">
                  <c:v>27.153226729443194</c:v>
                </c:pt>
                <c:pt idx="21">
                  <c:v>41.034342636761018</c:v>
                </c:pt>
                <c:pt idx="22">
                  <c:v>47.229394365442957</c:v>
                </c:pt>
                <c:pt idx="23">
                  <c:v>50.505421720271364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994304"/>
        <c:axId val="129021056"/>
      </c:lineChart>
      <c:catAx>
        <c:axId val="1289943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100"/>
                </a:pPr>
                <a:r>
                  <a:rPr lang="en-US" sz="1100"/>
                  <a:t>Year</a:t>
                </a:r>
              </a:p>
            </c:rich>
          </c:tx>
          <c:layout>
            <c:manualLayout>
              <c:xMode val="edge"/>
              <c:yMode val="edge"/>
              <c:x val="0.50293985945838537"/>
              <c:y val="0.86960738051318842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spPr>
          <a:ln w="12700">
            <a:solidFill>
              <a:schemeClr val="tx1"/>
            </a:solidFill>
          </a:ln>
        </c:spPr>
        <c:txPr>
          <a:bodyPr/>
          <a:lstStyle/>
          <a:p>
            <a:pPr>
              <a:defRPr sz="1100" b="0" i="0" baseline="0"/>
            </a:pPr>
            <a:endParaRPr lang="en-US"/>
          </a:p>
        </c:txPr>
        <c:crossAx val="129021056"/>
        <c:crosses val="autoZero"/>
        <c:auto val="1"/>
        <c:lblAlgn val="ctr"/>
        <c:lblOffset val="100"/>
        <c:tickLblSkip val="1"/>
        <c:noMultiLvlLbl val="0"/>
      </c:catAx>
      <c:valAx>
        <c:axId val="129021056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100" baseline="0"/>
                </a:pPr>
                <a:r>
                  <a:rPr lang="en-US" sz="1100" baseline="0"/>
                  <a:t>Notification rate per 100,000 population</a:t>
                </a:r>
              </a:p>
            </c:rich>
          </c:tx>
          <c:layout>
            <c:manualLayout>
              <c:xMode val="edge"/>
              <c:yMode val="edge"/>
              <c:x val="8.0746001003674239E-3"/>
              <c:y val="0.15177244024305325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 w="12700">
            <a:solidFill>
              <a:schemeClr val="tx1"/>
            </a:solidFill>
          </a:ln>
        </c:spPr>
        <c:txPr>
          <a:bodyPr/>
          <a:lstStyle/>
          <a:p>
            <a:pPr>
              <a:defRPr sz="1100" b="0" i="0" baseline="0"/>
            </a:pPr>
            <a:endParaRPr lang="en-US"/>
          </a:p>
        </c:txPr>
        <c:crossAx val="128994304"/>
        <c:crosses val="autoZero"/>
        <c:crossBetween val="midCat"/>
      </c:valAx>
    </c:plotArea>
    <c:legend>
      <c:legendPos val="b"/>
      <c:overlay val="0"/>
      <c:txPr>
        <a:bodyPr/>
        <a:lstStyle/>
        <a:p>
          <a:pPr>
            <a:defRPr sz="1100" b="0" i="0" baseline="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</c14:pivotOptions>
    </c:ext>
  </c:extLst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[Herpes_CIR trends_1995-2018.xlsx]Trend!PivotTable4</c:name>
    <c:fmtId val="-1"/>
  </c:pivotSource>
  <c:chart>
    <c:autoTitleDeleted val="0"/>
    <c:pivotFmts>
      <c:pivotFmt>
        <c:idx val="0"/>
        <c:spPr>
          <a:ln>
            <a:solidFill>
              <a:srgbClr val="3E5A84"/>
            </a:solidFill>
          </a:ln>
        </c:spPr>
        <c:marker>
          <c:symbol val="none"/>
        </c:marker>
      </c:pivotFmt>
      <c:pivotFmt>
        <c:idx val="1"/>
        <c:spPr>
          <a:ln>
            <a:solidFill>
              <a:srgbClr val="EB89A3"/>
            </a:solidFill>
          </a:ln>
        </c:spPr>
        <c:marker>
          <c:symbol val="none"/>
        </c:marker>
      </c:pivotFmt>
      <c:pivotFmt>
        <c:idx val="2"/>
        <c:spPr>
          <a:ln>
            <a:solidFill>
              <a:srgbClr val="82428D"/>
            </a:solidFill>
          </a:ln>
        </c:spPr>
        <c:marker>
          <c:symbol val="none"/>
        </c:marker>
      </c:pivotFmt>
      <c:pivotFmt>
        <c:idx val="3"/>
        <c:spPr>
          <a:ln>
            <a:solidFill>
              <a:srgbClr val="3E5A84"/>
            </a:solidFill>
          </a:ln>
        </c:spPr>
        <c:marker>
          <c:symbol val="none"/>
        </c:marker>
      </c:pivotFmt>
      <c:pivotFmt>
        <c:idx val="4"/>
        <c:spPr>
          <a:ln>
            <a:solidFill>
              <a:srgbClr val="EB89A3"/>
            </a:solidFill>
          </a:ln>
        </c:spPr>
        <c:marker>
          <c:symbol val="none"/>
        </c:marker>
      </c:pivotFmt>
      <c:pivotFmt>
        <c:idx val="5"/>
        <c:spPr>
          <a:ln>
            <a:solidFill>
              <a:srgbClr val="82428D"/>
            </a:solidFill>
          </a:ln>
        </c:spPr>
        <c:marker>
          <c:symbol val="none"/>
        </c:marker>
      </c:pivotFmt>
      <c:pivotFmt>
        <c:idx val="6"/>
        <c:spPr>
          <a:ln>
            <a:solidFill>
              <a:srgbClr val="3E5A84"/>
            </a:solidFill>
          </a:ln>
        </c:spPr>
        <c:marker>
          <c:symbol val="none"/>
        </c:marker>
      </c:pivotFmt>
      <c:pivotFmt>
        <c:idx val="7"/>
        <c:spPr>
          <a:ln>
            <a:solidFill>
              <a:srgbClr val="EB89A3"/>
            </a:solidFill>
          </a:ln>
        </c:spPr>
        <c:marker>
          <c:symbol val="none"/>
        </c:marker>
      </c:pivotFmt>
      <c:pivotFmt>
        <c:idx val="8"/>
        <c:spPr>
          <a:ln>
            <a:solidFill>
              <a:srgbClr val="82428D"/>
            </a:solidFill>
          </a:ln>
        </c:spPr>
        <c:marker>
          <c:symbol val="none"/>
        </c:marker>
      </c:pivotFmt>
    </c:pivotFmts>
    <c:plotArea>
      <c:layout/>
      <c:lineChart>
        <c:grouping val="standard"/>
        <c:varyColors val="0"/>
        <c:ser>
          <c:idx val="0"/>
          <c:order val="0"/>
          <c:tx>
            <c:strRef>
              <c:f>Trend!$R$1</c:f>
              <c:strCache>
                <c:ptCount val="1"/>
                <c:pt idx="0">
                  <c:v>Males </c:v>
                </c:pt>
              </c:strCache>
            </c:strRef>
          </c:tx>
          <c:spPr>
            <a:ln>
              <a:solidFill>
                <a:srgbClr val="3E5A84"/>
              </a:solidFill>
            </a:ln>
          </c:spPr>
          <c:marker>
            <c:symbol val="none"/>
          </c:marker>
          <c:cat>
            <c:strRef>
              <c:f>Trend!$Q$2:$Q$26</c:f>
              <c:strCache>
                <c:ptCount val="24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</c:strCache>
            </c:strRef>
          </c:cat>
          <c:val>
            <c:numRef>
              <c:f>Trend!$R$2:$R$26</c:f>
              <c:numCache>
                <c:formatCode>0.0</c:formatCode>
                <c:ptCount val="24"/>
                <c:pt idx="0">
                  <c:v>5.1660008265601318</c:v>
                </c:pt>
                <c:pt idx="1">
                  <c:v>3.6106457389936408</c:v>
                </c:pt>
                <c:pt idx="2">
                  <c:v>3.1662585711175004</c:v>
                </c:pt>
                <c:pt idx="3">
                  <c:v>3.8883877189162286</c:v>
                </c:pt>
                <c:pt idx="4">
                  <c:v>4.7216136586839914</c:v>
                </c:pt>
                <c:pt idx="5">
                  <c:v>4.5730986699990339</c:v>
                </c:pt>
                <c:pt idx="6">
                  <c:v>6.1659757348301589</c:v>
                </c:pt>
                <c:pt idx="7">
                  <c:v>7.6560865374141134</c:v>
                </c:pt>
                <c:pt idx="8">
                  <c:v>7.7588527996612822</c:v>
                </c:pt>
                <c:pt idx="9">
                  <c:v>6.3644090929019868</c:v>
                </c:pt>
                <c:pt idx="10">
                  <c:v>7.7787222246579839</c:v>
                </c:pt>
                <c:pt idx="11">
                  <c:v>9.9001919222919792</c:v>
                </c:pt>
                <c:pt idx="12">
                  <c:v>16.264601015193968</c:v>
                </c:pt>
                <c:pt idx="13">
                  <c:v>14.520281486028237</c:v>
                </c:pt>
                <c:pt idx="14">
                  <c:v>7.5240935997243801</c:v>
                </c:pt>
                <c:pt idx="15">
                  <c:v>14.740183367881096</c:v>
                </c:pt>
                <c:pt idx="16">
                  <c:v>18.040224420391791</c:v>
                </c:pt>
                <c:pt idx="17">
                  <c:v>19.360240841396067</c:v>
                </c:pt>
                <c:pt idx="18">
                  <c:v>13.37616639951001</c:v>
                </c:pt>
                <c:pt idx="19">
                  <c:v>12.911841007667254</c:v>
                </c:pt>
                <c:pt idx="20">
                  <c:v>14.440874811206799</c:v>
                </c:pt>
                <c:pt idx="21">
                  <c:v>15.630123325070889</c:v>
                </c:pt>
                <c:pt idx="22">
                  <c:v>18.81561041577827</c:v>
                </c:pt>
                <c:pt idx="23">
                  <c:v>18.305932481265089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Trend!$S$1</c:f>
              <c:strCache>
                <c:ptCount val="1"/>
                <c:pt idx="0">
                  <c:v>Females </c:v>
                </c:pt>
              </c:strCache>
            </c:strRef>
          </c:tx>
          <c:spPr>
            <a:ln>
              <a:solidFill>
                <a:srgbClr val="EB89A3"/>
              </a:solidFill>
            </a:ln>
          </c:spPr>
          <c:marker>
            <c:symbol val="none"/>
          </c:marker>
          <c:cat>
            <c:strRef>
              <c:f>Trend!$Q$2:$Q$26</c:f>
              <c:strCache>
                <c:ptCount val="24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</c:strCache>
            </c:strRef>
          </c:cat>
          <c:val>
            <c:numRef>
              <c:f>Trend!$S$2:$S$26</c:f>
              <c:numCache>
                <c:formatCode>0.0</c:formatCode>
                <c:ptCount val="24"/>
                <c:pt idx="0">
                  <c:v>5.7507304796930754</c:v>
                </c:pt>
                <c:pt idx="1">
                  <c:v>6.3531879585180633</c:v>
                </c:pt>
                <c:pt idx="2">
                  <c:v>8.4344047035498431</c:v>
                </c:pt>
                <c:pt idx="3">
                  <c:v>9.4750130760657338</c:v>
                </c:pt>
                <c:pt idx="4">
                  <c:v>10.406083725158899</c:v>
                </c:pt>
                <c:pt idx="5">
                  <c:v>9.1322393925234362</c:v>
                </c:pt>
                <c:pt idx="6">
                  <c:v>10.552809964693749</c:v>
                </c:pt>
                <c:pt idx="7">
                  <c:v>10.502075301401952</c:v>
                </c:pt>
                <c:pt idx="8">
                  <c:v>11.263095250778905</c:v>
                </c:pt>
                <c:pt idx="9">
                  <c:v>12.885399709346919</c:v>
                </c:pt>
                <c:pt idx="10">
                  <c:v>12.979798242016127</c:v>
                </c:pt>
                <c:pt idx="11">
                  <c:v>11.516620985643399</c:v>
                </c:pt>
                <c:pt idx="12">
                  <c:v>27.941965670085622</c:v>
                </c:pt>
                <c:pt idx="13">
                  <c:v>23.74123096630586</c:v>
                </c:pt>
                <c:pt idx="14">
                  <c:v>12.739937284959575</c:v>
                </c:pt>
                <c:pt idx="15">
                  <c:v>23.14781825335028</c:v>
                </c:pt>
                <c:pt idx="16">
                  <c:v>34.937658520448466</c:v>
                </c:pt>
                <c:pt idx="17">
                  <c:v>37.874322030201853</c:v>
                </c:pt>
                <c:pt idx="18">
                  <c:v>35.110403432786896</c:v>
                </c:pt>
                <c:pt idx="19">
                  <c:v>38.3810666696574</c:v>
                </c:pt>
                <c:pt idx="20">
                  <c:v>38.547218473422149</c:v>
                </c:pt>
                <c:pt idx="21">
                  <c:v>41.28872323554053</c:v>
                </c:pt>
                <c:pt idx="22">
                  <c:v>45.982511691894743</c:v>
                </c:pt>
                <c:pt idx="23">
                  <c:v>48.059409238954125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Trend!$T$1</c:f>
              <c:strCache>
                <c:ptCount val="1"/>
                <c:pt idx="0">
                  <c:v>Total </c:v>
                </c:pt>
              </c:strCache>
            </c:strRef>
          </c:tx>
          <c:spPr>
            <a:ln>
              <a:solidFill>
                <a:srgbClr val="82428D"/>
              </a:solidFill>
            </a:ln>
          </c:spPr>
          <c:marker>
            <c:symbol val="none"/>
          </c:marker>
          <c:cat>
            <c:strRef>
              <c:f>Trend!$Q$2:$Q$26</c:f>
              <c:strCache>
                <c:ptCount val="24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</c:strCache>
            </c:strRef>
          </c:cat>
          <c:val>
            <c:numRef>
              <c:f>Trend!$T$2:$T$26</c:f>
              <c:numCache>
                <c:formatCode>0.0</c:formatCode>
                <c:ptCount val="24"/>
                <c:pt idx="0">
                  <c:v>5.4604315892034583</c:v>
                </c:pt>
                <c:pt idx="1">
                  <c:v>4.9916066547768985</c:v>
                </c:pt>
                <c:pt idx="2">
                  <c:v>5.8189447743531799</c:v>
                </c:pt>
                <c:pt idx="3">
                  <c:v>6.70143876856788</c:v>
                </c:pt>
                <c:pt idx="4">
                  <c:v>7.583932762782581</c:v>
                </c:pt>
                <c:pt idx="5">
                  <c:v>6.8671447458811805</c:v>
                </c:pt>
                <c:pt idx="6">
                  <c:v>8.4499067319207093</c:v>
                </c:pt>
                <c:pt idx="7">
                  <c:v>9.1391740484217951</c:v>
                </c:pt>
                <c:pt idx="8">
                  <c:v>9.573157173626182</c:v>
                </c:pt>
                <c:pt idx="9">
                  <c:v>9.6937437379830591</c:v>
                </c:pt>
                <c:pt idx="10">
                  <c:v>10.40131627360226</c:v>
                </c:pt>
                <c:pt idx="11">
                  <c:v>10.731516790224555</c:v>
                </c:pt>
                <c:pt idx="12">
                  <c:v>22.382877876754073</c:v>
                </c:pt>
                <c:pt idx="13">
                  <c:v>19.340315973591508</c:v>
                </c:pt>
                <c:pt idx="14">
                  <c:v>10.221757654113157</c:v>
                </c:pt>
                <c:pt idx="15">
                  <c:v>19.114032969418417</c:v>
                </c:pt>
                <c:pt idx="16">
                  <c:v>27.526822851055261</c:v>
                </c:pt>
                <c:pt idx="17">
                  <c:v>29.270406246213156</c:v>
                </c:pt>
                <c:pt idx="18">
                  <c:v>24.562731079286838</c:v>
                </c:pt>
                <c:pt idx="19">
                  <c:v>25.893216208355341</c:v>
                </c:pt>
                <c:pt idx="20">
                  <c:v>26.754223397765372</c:v>
                </c:pt>
                <c:pt idx="21">
                  <c:v>28.707239705451538</c:v>
                </c:pt>
                <c:pt idx="22">
                  <c:v>32.613272320823874</c:v>
                </c:pt>
                <c:pt idx="23">
                  <c:v>33.411278984179518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9924480"/>
        <c:axId val="149938560"/>
      </c:lineChart>
      <c:catAx>
        <c:axId val="14992448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149938560"/>
        <c:crosses val="autoZero"/>
        <c:auto val="1"/>
        <c:lblAlgn val="ctr"/>
        <c:lblOffset val="100"/>
        <c:noMultiLvlLbl val="0"/>
      </c:catAx>
      <c:valAx>
        <c:axId val="14993856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100"/>
                </a:pPr>
                <a:r>
                  <a:rPr lang="en-US" sz="1100"/>
                  <a:t>Notification rate per 100,000 population</a:t>
                </a:r>
              </a:p>
            </c:rich>
          </c:tx>
          <c:overlay val="0"/>
        </c:title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149924480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</c14:pivotOptions>
    </c:ext>
  </c:extLst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[Trends in syphilis 2018 09.09.2019.xlsx]Early syphilis CIR by gender!PivotTable3</c:name>
    <c:fmtId val="-1"/>
  </c:pivotSource>
  <c:chart>
    <c:autoTitleDeleted val="0"/>
    <c:pivotFmts>
      <c:pivotFmt>
        <c:idx val="0"/>
        <c:marker>
          <c:symbol val="none"/>
        </c:marker>
      </c:pivotFmt>
      <c:pivotFmt>
        <c:idx val="1"/>
        <c:spPr>
          <a:ln>
            <a:solidFill>
              <a:srgbClr val="82428D"/>
            </a:solidFill>
          </a:ln>
        </c:spPr>
        <c:marker>
          <c:symbol val="none"/>
        </c:marker>
      </c:pivotFmt>
      <c:pivotFmt>
        <c:idx val="2"/>
        <c:marker>
          <c:symbol val="none"/>
        </c:marker>
      </c:pivotFmt>
      <c:pivotFmt>
        <c:idx val="3"/>
        <c:marker>
          <c:symbol val="none"/>
        </c:marker>
      </c:pivotFmt>
      <c:pivotFmt>
        <c:idx val="4"/>
        <c:marker>
          <c:symbol val="none"/>
        </c:marker>
      </c:pivotFmt>
      <c:pivotFmt>
        <c:idx val="5"/>
        <c:spPr>
          <a:ln>
            <a:solidFill>
              <a:schemeClr val="accent4"/>
            </a:solidFill>
          </a:ln>
        </c:spPr>
        <c:marker>
          <c:symbol val="none"/>
        </c:marker>
      </c:pivotFmt>
      <c:pivotFmt>
        <c:idx val="6"/>
        <c:spPr>
          <a:ln>
            <a:solidFill>
              <a:srgbClr val="3E5B84"/>
            </a:solidFill>
          </a:ln>
        </c:spPr>
        <c:marker>
          <c:symbol val="none"/>
        </c:marker>
      </c:pivotFmt>
      <c:pivotFmt>
        <c:idx val="7"/>
        <c:spPr>
          <a:ln>
            <a:solidFill>
              <a:srgbClr val="EB89A3"/>
            </a:solidFill>
          </a:ln>
        </c:spPr>
        <c:marker>
          <c:symbol val="none"/>
        </c:marker>
      </c:pivotFmt>
      <c:pivotFmt>
        <c:idx val="8"/>
        <c:spPr>
          <a:ln>
            <a:solidFill>
              <a:srgbClr val="82428D"/>
            </a:solidFill>
          </a:ln>
        </c:spPr>
        <c:marker>
          <c:symbol val="none"/>
        </c:marker>
      </c:pivotFmt>
      <c:pivotFmt>
        <c:idx val="9"/>
        <c:spPr>
          <a:ln>
            <a:solidFill>
              <a:srgbClr val="3E5B84"/>
            </a:solidFill>
          </a:ln>
        </c:spPr>
        <c:marker>
          <c:symbol val="none"/>
        </c:marker>
      </c:pivotFmt>
      <c:pivotFmt>
        <c:idx val="10"/>
        <c:spPr>
          <a:ln>
            <a:solidFill>
              <a:srgbClr val="EB89A3"/>
            </a:solidFill>
          </a:ln>
        </c:spPr>
        <c:marker>
          <c:symbol val="none"/>
        </c:marker>
      </c:pivotFmt>
      <c:pivotFmt>
        <c:idx val="11"/>
        <c:spPr>
          <a:ln>
            <a:solidFill>
              <a:srgbClr val="82428D"/>
            </a:solidFill>
          </a:ln>
        </c:spPr>
        <c:marker>
          <c:symbol val="none"/>
        </c:marker>
      </c:pivotFmt>
      <c:pivotFmt>
        <c:idx val="12"/>
        <c:spPr>
          <a:ln>
            <a:solidFill>
              <a:srgbClr val="3E5B84"/>
            </a:solidFill>
          </a:ln>
        </c:spPr>
        <c:marker>
          <c:symbol val="none"/>
        </c:marker>
      </c:pivotFmt>
      <c:pivotFmt>
        <c:idx val="13"/>
        <c:spPr>
          <a:ln>
            <a:solidFill>
              <a:srgbClr val="EB89A3"/>
            </a:solidFill>
          </a:ln>
        </c:spPr>
        <c:marker>
          <c:symbol val="none"/>
        </c:marker>
      </c:pivotFmt>
    </c:pivotFmts>
    <c:plotArea>
      <c:layout/>
      <c:lineChart>
        <c:grouping val="standard"/>
        <c:varyColors val="0"/>
        <c:ser>
          <c:idx val="0"/>
          <c:order val="0"/>
          <c:tx>
            <c:strRef>
              <c:f>'Early syphilis CIR by gender'!$N$26</c:f>
              <c:strCache>
                <c:ptCount val="1"/>
                <c:pt idx="0">
                  <c:v>Total </c:v>
                </c:pt>
              </c:strCache>
            </c:strRef>
          </c:tx>
          <c:spPr>
            <a:ln>
              <a:solidFill>
                <a:srgbClr val="82428D"/>
              </a:solidFill>
            </a:ln>
          </c:spPr>
          <c:marker>
            <c:symbol val="none"/>
          </c:marker>
          <c:cat>
            <c:strRef>
              <c:f>'Early syphilis CIR by gender'!$M$27:$M$46</c:f>
              <c:strCache>
                <c:ptCount val="19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</c:strCache>
            </c:strRef>
          </c:cat>
          <c:val>
            <c:numRef>
              <c:f>'Early syphilis CIR by gender'!$N$27:$N$46</c:f>
              <c:numCache>
                <c:formatCode>General</c:formatCode>
                <c:ptCount val="19"/>
                <c:pt idx="0">
                  <c:v>1.2253641182241513</c:v>
                </c:pt>
                <c:pt idx="1">
                  <c:v>6.0502353337317469</c:v>
                </c:pt>
                <c:pt idx="2">
                  <c:v>4.5185301859515574</c:v>
                </c:pt>
                <c:pt idx="3">
                  <c:v>2.2878178651687513</c:v>
                </c:pt>
                <c:pt idx="4">
                  <c:v>1.9340315973591506</c:v>
                </c:pt>
                <c:pt idx="5">
                  <c:v>1.5566595783622432</c:v>
                </c:pt>
                <c:pt idx="6">
                  <c:v>1.8632743437972303</c:v>
                </c:pt>
                <c:pt idx="7">
                  <c:v>1.9812030997337642</c:v>
                </c:pt>
                <c:pt idx="8">
                  <c:v>2.9482188984133391</c:v>
                </c:pt>
                <c:pt idx="9">
                  <c:v>3.6179355449526311</c:v>
                </c:pt>
                <c:pt idx="10">
                  <c:v>3.1602449037236835</c:v>
                </c:pt>
                <c:pt idx="11">
                  <c:v>3.7269095071499994</c:v>
                </c:pt>
                <c:pt idx="12">
                  <c:v>2.5064011305394733</c:v>
                </c:pt>
                <c:pt idx="13">
                  <c:v>4.0320366013026314</c:v>
                </c:pt>
                <c:pt idx="14">
                  <c:v>4.2420354209957658</c:v>
                </c:pt>
                <c:pt idx="15">
                  <c:v>5.6490471695438655</c:v>
                </c:pt>
                <c:pt idx="16">
                  <c:v>6.4050534821965766</c:v>
                </c:pt>
                <c:pt idx="17">
                  <c:v>8.3580697898827463</c:v>
                </c:pt>
                <c:pt idx="18">
                  <c:v>10.164084870108665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'Early syphilis CIR by gender'!$O$26</c:f>
              <c:strCache>
                <c:ptCount val="1"/>
                <c:pt idx="0">
                  <c:v>Males </c:v>
                </c:pt>
              </c:strCache>
            </c:strRef>
          </c:tx>
          <c:spPr>
            <a:ln>
              <a:solidFill>
                <a:srgbClr val="3E5B84"/>
              </a:solidFill>
            </a:ln>
          </c:spPr>
          <c:marker>
            <c:symbol val="none"/>
          </c:marker>
          <c:cat>
            <c:strRef>
              <c:f>'Early syphilis CIR by gender'!$M$27:$M$46</c:f>
              <c:strCache>
                <c:ptCount val="19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</c:strCache>
            </c:strRef>
          </c:cat>
          <c:val>
            <c:numRef>
              <c:f>'Early syphilis CIR by gender'!$O$27:$O$46</c:f>
              <c:numCache>
                <c:formatCode>General</c:formatCode>
                <c:ptCount val="19"/>
                <c:pt idx="0">
                  <c:v>1.9525589826962169</c:v>
                </c:pt>
                <c:pt idx="1">
                  <c:v>11.509821371682962</c:v>
                </c:pt>
                <c:pt idx="2">
                  <c:v>7.604703406290529</c:v>
                </c:pt>
                <c:pt idx="3">
                  <c:v>4.2647998832575267</c:v>
                </c:pt>
                <c:pt idx="4">
                  <c:v>3.2095501107530784</c:v>
                </c:pt>
                <c:pt idx="5">
                  <c:v>2.7847567137416416</c:v>
                </c:pt>
                <c:pt idx="6">
                  <c:v>3.6815427740991193</c:v>
                </c:pt>
                <c:pt idx="7">
                  <c:v>3.4927457087607028</c:v>
                </c:pt>
                <c:pt idx="8">
                  <c:v>5.6639119601524914</c:v>
                </c:pt>
                <c:pt idx="9">
                  <c:v>6.5120810102877682</c:v>
                </c:pt>
                <c:pt idx="10">
                  <c:v>5.7640717050520109</c:v>
                </c:pt>
                <c:pt idx="11">
                  <c:v>6.7760842944886228</c:v>
                </c:pt>
                <c:pt idx="12">
                  <c:v>4.4440552840477334</c:v>
                </c:pt>
                <c:pt idx="13">
                  <c:v>7.7440963365584263</c:v>
                </c:pt>
                <c:pt idx="14">
                  <c:v>8.0699006297920342</c:v>
                </c:pt>
                <c:pt idx="15">
                  <c:v>11.000548753242827</c:v>
                </c:pt>
                <c:pt idx="16">
                  <c:v>12.529582556782369</c:v>
                </c:pt>
                <c:pt idx="17">
                  <c:v>16.22474758200293</c:v>
                </c:pt>
                <c:pt idx="18">
                  <c:v>19.622600478757473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'Early syphilis CIR by gender'!$P$26</c:f>
              <c:strCache>
                <c:ptCount val="1"/>
                <c:pt idx="0">
                  <c:v>Females </c:v>
                </c:pt>
              </c:strCache>
            </c:strRef>
          </c:tx>
          <c:spPr>
            <a:ln>
              <a:solidFill>
                <a:srgbClr val="EB89A3"/>
              </a:solidFill>
            </a:ln>
          </c:spPr>
          <c:marker>
            <c:symbol val="none"/>
          </c:marker>
          <c:cat>
            <c:strRef>
              <c:f>'Early syphilis CIR by gender'!$M$27:$M$46</c:f>
              <c:strCache>
                <c:ptCount val="19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</c:strCache>
            </c:strRef>
          </c:cat>
          <c:val>
            <c:numRef>
              <c:f>'Early syphilis CIR by gender'!$P$27:$P$46</c:f>
              <c:numCache>
                <c:formatCode>General</c:formatCode>
                <c:ptCount val="19"/>
                <c:pt idx="0">
                  <c:v>0.45661196962617173</c:v>
                </c:pt>
                <c:pt idx="1">
                  <c:v>0.6595506227933593</c:v>
                </c:pt>
                <c:pt idx="2">
                  <c:v>1.471305235462109</c:v>
                </c:pt>
                <c:pt idx="3">
                  <c:v>0.71028528608515606</c:v>
                </c:pt>
                <c:pt idx="4">
                  <c:v>0.6607897286844574</c:v>
                </c:pt>
                <c:pt idx="5">
                  <c:v>0.3303948643422287</c:v>
                </c:pt>
                <c:pt idx="6">
                  <c:v>4.7199266334604098E-2</c:v>
                </c:pt>
                <c:pt idx="7">
                  <c:v>0.47199266334604095</c:v>
                </c:pt>
                <c:pt idx="8">
                  <c:v>0.18879706533841639</c:v>
                </c:pt>
                <c:pt idx="9">
                  <c:v>0.73416587743834838</c:v>
                </c:pt>
                <c:pt idx="10">
                  <c:v>0.60460719318452227</c:v>
                </c:pt>
                <c:pt idx="11">
                  <c:v>0.73416587743834838</c:v>
                </c:pt>
                <c:pt idx="12">
                  <c:v>0.51823473701530476</c:v>
                </c:pt>
                <c:pt idx="13">
                  <c:v>0.3886760527614786</c:v>
                </c:pt>
                <c:pt idx="14">
                  <c:v>0.49845541129425192</c:v>
                </c:pt>
                <c:pt idx="15">
                  <c:v>0.41537950941187662</c:v>
                </c:pt>
                <c:pt idx="16">
                  <c:v>0.42473161209431765</c:v>
                </c:pt>
                <c:pt idx="17">
                  <c:v>0.66460721505900255</c:v>
                </c:pt>
                <c:pt idx="18">
                  <c:v>0.9138349207061286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0083072"/>
        <c:axId val="150084992"/>
      </c:lineChart>
      <c:catAx>
        <c:axId val="15008307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</a:t>
                </a:r>
              </a:p>
            </c:rich>
          </c:tx>
          <c:overlay val="0"/>
        </c:title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150084992"/>
        <c:crosses val="autoZero"/>
        <c:auto val="1"/>
        <c:lblAlgn val="ctr"/>
        <c:lblOffset val="100"/>
        <c:noMultiLvlLbl val="0"/>
      </c:catAx>
      <c:valAx>
        <c:axId val="150084992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100"/>
                </a:pPr>
                <a:r>
                  <a:rPr lang="en-US" sz="1100"/>
                  <a:t>Notification rate per 100,000 population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150083072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</c14:pivotOptions>
    </c:ext>
  </c:extLst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31454B-2B34-4B6B-9F21-83B79D6C5504}" type="datetimeFigureOut">
              <a:rPr lang="en-IE" smtClean="0"/>
              <a:t>28/11/2019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02C663-E0EB-4714-8209-31587A85A50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78110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02C663-E0EB-4714-8209-31587A85A502}" type="slidenum">
              <a:rPr lang="en-IE" smtClean="0"/>
              <a:t>5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625903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02C663-E0EB-4714-8209-31587A85A502}" type="slidenum">
              <a:rPr lang="en-IE" smtClean="0"/>
              <a:t>9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459382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3734594"/>
            <a:ext cx="12190413" cy="2650476"/>
          </a:xfrm>
          <a:prstGeom prst="rect">
            <a:avLst/>
          </a:prstGeom>
          <a:solidFill>
            <a:srgbClr val="B8AB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04006" y="4572794"/>
            <a:ext cx="7772400" cy="838200"/>
          </a:xfrm>
        </p:spPr>
        <p:txBody>
          <a:bodyPr>
            <a:normAutofit/>
          </a:bodyPr>
          <a:lstStyle>
            <a:lvl1pPr marL="0" indent="0" algn="l">
              <a:buNone/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5442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5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7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70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2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7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40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Presentation Title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58347" y="6477794"/>
            <a:ext cx="2844430" cy="36521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006" y="305594"/>
            <a:ext cx="1143000" cy="12382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0562" y="402558"/>
            <a:ext cx="1478452" cy="1224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77794"/>
            <a:ext cx="12190413" cy="381794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521" y="274701"/>
            <a:ext cx="9448085" cy="564293"/>
          </a:xfrm>
        </p:spPr>
        <p:txBody>
          <a:bodyPr>
            <a:normAutofit/>
          </a:bodyPr>
          <a:lstStyle>
            <a:lvl1pPr algn="l">
              <a:defRPr sz="28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21" y="1067595"/>
            <a:ext cx="10971372" cy="5059988"/>
          </a:xfrm>
        </p:spPr>
        <p:txBody>
          <a:bodyPr/>
          <a:lstStyle>
            <a:lvl1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14606" y="6477794"/>
            <a:ext cx="2844430" cy="36521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6477794"/>
            <a:ext cx="12190413" cy="381794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5806" y="76994"/>
            <a:ext cx="1027176" cy="85039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521" y="1067594"/>
            <a:ext cx="5384099" cy="5059989"/>
          </a:xfrm>
        </p:spPr>
        <p:txBody>
          <a:bodyPr>
            <a:normAutofit/>
          </a:bodyPr>
          <a:lstStyle>
            <a:lvl1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6793" y="1067594"/>
            <a:ext cx="5384099" cy="5059989"/>
          </a:xfrm>
        </p:spPr>
        <p:txBody>
          <a:bodyPr>
            <a:normAutofit/>
          </a:bodyPr>
          <a:lstStyle>
            <a:lvl1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6477794"/>
            <a:ext cx="12190413" cy="381794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5806" y="76994"/>
            <a:ext cx="1027176" cy="850392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09521" y="274701"/>
            <a:ext cx="9448085" cy="564293"/>
          </a:xfrm>
        </p:spPr>
        <p:txBody>
          <a:bodyPr>
            <a:normAutofit/>
          </a:bodyPr>
          <a:lstStyle>
            <a:lvl1pPr algn="l">
              <a:defRPr sz="28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 dirty="0" smtClean="0"/>
              <a:t>Slide title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21" y="274701"/>
            <a:ext cx="10971372" cy="1143265"/>
          </a:xfrm>
          <a:prstGeom prst="rect">
            <a:avLst/>
          </a:prstGeom>
        </p:spPr>
        <p:txBody>
          <a:bodyPr vert="horz" lIns="108850" tIns="54425" rIns="108850" bIns="54425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21" y="1600571"/>
            <a:ext cx="10971372" cy="4527011"/>
          </a:xfrm>
          <a:prstGeom prst="rect">
            <a:avLst/>
          </a:prstGeom>
        </p:spPr>
        <p:txBody>
          <a:bodyPr vert="horz" lIns="108850" tIns="54425" rIns="108850" bIns="54425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521" y="6357822"/>
            <a:ext cx="2844430" cy="365210"/>
          </a:xfrm>
          <a:prstGeom prst="rect">
            <a:avLst/>
          </a:prstGeom>
        </p:spPr>
        <p:txBody>
          <a:bodyPr vert="horz" lIns="108850" tIns="54425" rIns="108850" bIns="54425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058" y="6357822"/>
            <a:ext cx="3860297" cy="365210"/>
          </a:xfrm>
          <a:prstGeom prst="rect">
            <a:avLst/>
          </a:prstGeom>
        </p:spPr>
        <p:txBody>
          <a:bodyPr vert="horz" lIns="108850" tIns="54425" rIns="108850" bIns="54425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6463" y="6357822"/>
            <a:ext cx="2844430" cy="365210"/>
          </a:xfrm>
          <a:prstGeom prst="rect">
            <a:avLst/>
          </a:prstGeom>
        </p:spPr>
        <p:txBody>
          <a:bodyPr vert="horz" lIns="108850" tIns="54425" rIns="108850" bIns="54425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</p:sldLayoutIdLst>
  <p:hf hdr="0" ftr="0" dt="0"/>
  <p:txStyles>
    <p:titleStyle>
      <a:lvl1pPr algn="ctr" defTabSz="1088502" rtl="0" eaLnBrk="1" latinLnBrk="0" hangingPunct="1">
        <a:spcBef>
          <a:spcPct val="0"/>
        </a:spcBef>
        <a:buNone/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8188" indent="-408188" algn="l" defTabSz="1088502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84408" indent="-340157" algn="l" defTabSz="1088502" rtl="0" eaLnBrk="1" latinLnBrk="0" hangingPunct="1">
        <a:spcBef>
          <a:spcPct val="20000"/>
        </a:spcBef>
        <a:buFont typeface="Arial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60627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04878" indent="-272125" algn="l" defTabSz="1088502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9129" indent="-272125" algn="l" defTabSz="1088502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993380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631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882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6132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4251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8502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32753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7004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21254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65505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09756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54007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psc.ie/a-z/sexuallytransmittedinfections/publications/stireports/stiweeklyreports/" TargetMode="External"/><Relationship Id="rId2" Type="http://schemas.openxmlformats.org/officeDocument/2006/relationships/hyperlink" Target="http://www.hpsc.ie/A-Z/HIVSTIs/SexuallyTransmittedInfections/Publications/STIReports/STIWeeklyReports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psc.ie/a-z/sexuallytransmittedinfections/publications/stireports/" TargetMode="External"/><Relationship Id="rId2" Type="http://schemas.openxmlformats.org/officeDocument/2006/relationships/hyperlink" Target="https://www.hpsc.ie/a-z/sexuallytransmittedinfections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hpsc.ie/abouthpsc/annualreports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psc.ie/a-z/hivstis/sexuallytransmittedinfections/publications/stireports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hpsc.ie/A-Z/HIVSTIs/SexuallyTransmittedInfections/Publications/STIReports/STIWeeklyReports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n2man.ie/" TargetMode="External"/><Relationship Id="rId2" Type="http://schemas.openxmlformats.org/officeDocument/2006/relationships/hyperlink" Target="https://www.sexualwellbeing.ie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304006" y="4572794"/>
            <a:ext cx="11658600" cy="1676400"/>
          </a:xfrm>
        </p:spPr>
        <p:txBody>
          <a:bodyPr>
            <a:normAutofit lnSpcReduction="10000"/>
          </a:bodyPr>
          <a:lstStyle/>
          <a:p>
            <a:r>
              <a:rPr lang="en-IE" sz="2500" dirty="0" smtClean="0"/>
              <a:t>Sexually </a:t>
            </a:r>
            <a:r>
              <a:rPr lang="en-IE" sz="2500" dirty="0"/>
              <a:t>Transmitted Infections (STIs) in </a:t>
            </a:r>
            <a:r>
              <a:rPr lang="en-IE" sz="2500" dirty="0" smtClean="0"/>
              <a:t>Ireland: </a:t>
            </a:r>
          </a:p>
          <a:p>
            <a:r>
              <a:rPr lang="en-IE" sz="2500" dirty="0" smtClean="0"/>
              <a:t>Trends to the end of 2018</a:t>
            </a:r>
          </a:p>
          <a:p>
            <a:endParaRPr lang="en-IE" sz="2000" dirty="0" smtClean="0"/>
          </a:p>
          <a:p>
            <a:r>
              <a:rPr lang="en-IE" sz="2200" dirty="0" smtClean="0"/>
              <a:t>September 2019</a:t>
            </a:r>
            <a:endParaRPr lang="en-IE" sz="2200" dirty="0"/>
          </a:p>
        </p:txBody>
      </p:sp>
      <p:sp>
        <p:nvSpPr>
          <p:cNvPr id="6" name="Title 5"/>
          <p:cNvSpPr>
            <a:spLocks noGrp="1"/>
          </p:cNvSpPr>
          <p:nvPr>
            <p:ph type="ctrTitle" idx="4294967295"/>
          </p:nvPr>
        </p:nvSpPr>
        <p:spPr>
          <a:xfrm>
            <a:off x="304006" y="3734593"/>
            <a:ext cx="10210799" cy="685801"/>
          </a:xfrm>
        </p:spPr>
        <p:txBody>
          <a:bodyPr>
            <a:normAutofit fontScale="90000"/>
          </a:bodyPr>
          <a:lstStyle/>
          <a:p>
            <a:pPr algn="l"/>
            <a:r>
              <a:rPr lang="en-IE" sz="36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Health</a:t>
            </a:r>
            <a:r>
              <a:rPr lang="en-IE" dirty="0" smtClean="0"/>
              <a:t> </a:t>
            </a:r>
            <a:r>
              <a:rPr lang="en-IE" sz="36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Protection Surveillance Centre</a:t>
            </a:r>
          </a:p>
        </p:txBody>
      </p:sp>
    </p:spTree>
    <p:extLst>
      <p:ext uri="{BB962C8B-B14F-4D97-AF65-F5344CB8AC3E}">
        <p14:creationId xmlns:p14="http://schemas.microsoft.com/office/powerpoint/2010/main" val="3740052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521" y="274701"/>
            <a:ext cx="9448085" cy="564293"/>
          </a:xfrm>
        </p:spPr>
        <p:txBody>
          <a:bodyPr>
            <a:normAutofit/>
          </a:bodyPr>
          <a:lstStyle/>
          <a:p>
            <a:r>
              <a:rPr lang="en-IE" dirty="0" smtClean="0"/>
              <a:t>Chlamydia in Ireland</a:t>
            </a:r>
            <a:endParaRPr lang="en-IE" dirty="0"/>
          </a:p>
        </p:txBody>
      </p:sp>
      <p:sp>
        <p:nvSpPr>
          <p:cNvPr id="7" name="TextBox 6"/>
          <p:cNvSpPr txBox="1"/>
          <p:nvPr/>
        </p:nvSpPr>
        <p:spPr>
          <a:xfrm>
            <a:off x="609520" y="834529"/>
            <a:ext cx="109720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000" dirty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Figure </a:t>
            </a:r>
            <a:r>
              <a:rPr lang="en-IE" sz="2000" dirty="0" smtClean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</a:t>
            </a:r>
            <a:r>
              <a:rPr lang="en-IE" sz="2000" dirty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Trend in notification rate </a:t>
            </a:r>
            <a:r>
              <a:rPr lang="en-IE" sz="2000" dirty="0" smtClean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 chlamydia by sex, 1995-2018</a:t>
            </a:r>
            <a:endParaRPr lang="en-IE" sz="2000" dirty="0">
              <a:solidFill>
                <a:schemeClr val="bg1">
                  <a:lumMod val="6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6243" y="1753394"/>
            <a:ext cx="8266239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84974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21" y="1296195"/>
            <a:ext cx="10971372" cy="4952999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dirty="0" smtClean="0"/>
              <a:t>28 </a:t>
            </a:r>
            <a:r>
              <a:rPr lang="en-IE" dirty="0"/>
              <a:t>cases of Lymphogranuloma venereum (</a:t>
            </a:r>
            <a:r>
              <a:rPr lang="en-IE" dirty="0" smtClean="0"/>
              <a:t>LGV) notified </a:t>
            </a:r>
            <a:r>
              <a:rPr lang="en-IE" dirty="0"/>
              <a:t>in </a:t>
            </a:r>
            <a:r>
              <a:rPr lang="en-IE" dirty="0" smtClean="0"/>
              <a:t>2018,</a:t>
            </a:r>
            <a:r>
              <a:rPr lang="en-IE" dirty="0"/>
              <a:t> </a:t>
            </a:r>
            <a:r>
              <a:rPr lang="en-IE" dirty="0" smtClean="0"/>
              <a:t>up </a:t>
            </a:r>
            <a:r>
              <a:rPr lang="en-IE" dirty="0"/>
              <a:t>from 20 cases in 2017 </a:t>
            </a:r>
            <a:endParaRPr lang="en-US" dirty="0"/>
          </a:p>
          <a:p>
            <a:pPr marL="342900" lvl="0" indent="-34290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dirty="0" smtClean="0"/>
              <a:t>Notification </a:t>
            </a:r>
            <a:r>
              <a:rPr lang="en-IE" dirty="0"/>
              <a:t>rate </a:t>
            </a:r>
            <a:r>
              <a:rPr lang="en-IE" dirty="0" smtClean="0"/>
              <a:t>was 0.6 per </a:t>
            </a:r>
            <a:r>
              <a:rPr lang="en-IE" dirty="0"/>
              <a:t>100,000 population </a:t>
            </a:r>
            <a:endParaRPr lang="en-IE" dirty="0" smtClean="0"/>
          </a:p>
          <a:p>
            <a:pPr marL="342900" indent="-34290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dirty="0"/>
              <a:t>Median age: 36 years (range: 22-58 years) </a:t>
            </a:r>
          </a:p>
          <a:p>
            <a:pPr marL="342900" lvl="0" indent="-34290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dirty="0" smtClean="0"/>
              <a:t>All cases were men who have sex with men </a:t>
            </a:r>
          </a:p>
          <a:p>
            <a:pPr marL="342900" lvl="0" indent="-34290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dirty="0" smtClean="0"/>
              <a:t>29% </a:t>
            </a:r>
            <a:r>
              <a:rPr lang="en-IE" dirty="0"/>
              <a:t>did not have </a:t>
            </a:r>
            <a:r>
              <a:rPr lang="en-IE" dirty="0" smtClean="0"/>
              <a:t>symptoms of LGV infection</a:t>
            </a:r>
          </a:p>
          <a:p>
            <a:pPr marL="342900" indent="-34290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dirty="0" smtClean="0"/>
              <a:t>64% were HIV positive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521" y="274701"/>
            <a:ext cx="9448085" cy="564293"/>
          </a:xfrm>
        </p:spPr>
        <p:txBody>
          <a:bodyPr>
            <a:normAutofit/>
          </a:bodyPr>
          <a:lstStyle/>
          <a:p>
            <a:r>
              <a:rPr lang="en-IE" dirty="0" smtClean="0"/>
              <a:t>LGV in Ireland, 2018</a:t>
            </a:r>
            <a:endParaRPr lang="en-IE" dirty="0"/>
          </a:p>
        </p:txBody>
      </p:sp>
      <p:sp>
        <p:nvSpPr>
          <p:cNvPr id="7" name="TextBox 6"/>
          <p:cNvSpPr txBox="1"/>
          <p:nvPr/>
        </p:nvSpPr>
        <p:spPr>
          <a:xfrm>
            <a:off x="609521" y="834529"/>
            <a:ext cx="464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dirty="0" smtClean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Summary</a:t>
            </a:r>
            <a:endParaRPr lang="en-IE" sz="2400" dirty="0">
              <a:solidFill>
                <a:schemeClr val="bg1">
                  <a:lumMod val="6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3808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21" y="1297269"/>
            <a:ext cx="11276886" cy="5105399"/>
          </a:xfrm>
        </p:spPr>
        <p:txBody>
          <a:bodyPr>
            <a:noAutofit/>
          </a:bodyPr>
          <a:lstStyle/>
          <a:p>
            <a:pPr marL="342900" lvl="0" indent="-342900"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sz="2000" dirty="0" smtClean="0"/>
              <a:t>2,405 </a:t>
            </a:r>
            <a:r>
              <a:rPr lang="en-IE" sz="2000" dirty="0"/>
              <a:t>cases of </a:t>
            </a:r>
            <a:r>
              <a:rPr lang="en-IE" sz="2000" dirty="0" smtClean="0"/>
              <a:t>gonorrhoea </a:t>
            </a:r>
            <a:r>
              <a:rPr lang="en-IE" sz="2000" dirty="0"/>
              <a:t>notified in </a:t>
            </a:r>
            <a:r>
              <a:rPr lang="en-IE" sz="2000" dirty="0" smtClean="0"/>
              <a:t>2018</a:t>
            </a:r>
            <a:endParaRPr lang="en-IE" sz="2000" dirty="0"/>
          </a:p>
          <a:p>
            <a:pPr marL="342900" lvl="0" indent="-34290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sz="2000" dirty="0"/>
              <a:t>Notification rate increased </a:t>
            </a:r>
            <a:r>
              <a:rPr lang="en-IE" sz="2000" dirty="0" smtClean="0"/>
              <a:t>by 7% </a:t>
            </a:r>
            <a:r>
              <a:rPr lang="en-IE" sz="2000" dirty="0"/>
              <a:t>to </a:t>
            </a:r>
            <a:r>
              <a:rPr lang="en-IE" sz="2000" dirty="0" smtClean="0"/>
              <a:t>50.5/100,000 from rate </a:t>
            </a:r>
            <a:r>
              <a:rPr lang="en-IE" sz="2000" dirty="0"/>
              <a:t>in </a:t>
            </a:r>
            <a:r>
              <a:rPr lang="en-IE" sz="2000" dirty="0" smtClean="0"/>
              <a:t>2017</a:t>
            </a:r>
          </a:p>
          <a:p>
            <a:pPr marL="819120" lvl="1" indent="-342900"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sz="2000" dirty="0" smtClean="0"/>
              <a:t>Rate increased by 86% since 2015</a:t>
            </a:r>
            <a:endParaRPr lang="en-IE" sz="2000" dirty="0"/>
          </a:p>
          <a:p>
            <a:pPr marL="342900" lvl="0" indent="-342900"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sz="2000" dirty="0" smtClean="0"/>
              <a:t>84% males, 16% females</a:t>
            </a:r>
          </a:p>
          <a:p>
            <a:pPr marL="342900" indent="-342900"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sz="2000" dirty="0"/>
              <a:t>Median age: 28 years (range: 16-72 years</a:t>
            </a:r>
            <a:r>
              <a:rPr lang="en-IE" sz="2000" dirty="0" smtClean="0"/>
              <a:t>)</a:t>
            </a:r>
          </a:p>
          <a:p>
            <a:pPr marL="342900" lvl="0" indent="-34290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sz="2000" dirty="0"/>
              <a:t>H</a:t>
            </a:r>
            <a:r>
              <a:rPr lang="en-IE" sz="2000" dirty="0" smtClean="0"/>
              <a:t>ighest </a:t>
            </a:r>
            <a:r>
              <a:rPr lang="en-IE" sz="2000" dirty="0"/>
              <a:t>rate </a:t>
            </a:r>
            <a:r>
              <a:rPr lang="en-IE" sz="2000" dirty="0" smtClean="0"/>
              <a:t>among males: 25-29 </a:t>
            </a:r>
            <a:r>
              <a:rPr lang="en-IE" sz="2000" dirty="0"/>
              <a:t>year age group (</a:t>
            </a:r>
            <a:r>
              <a:rPr lang="en-IE" sz="2000" dirty="0" smtClean="0"/>
              <a:t>362.2/100,000);</a:t>
            </a:r>
          </a:p>
          <a:p>
            <a:pPr marL="342900" lvl="0" indent="-342900"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sz="2000" dirty="0" smtClean="0"/>
              <a:t>Highest rate among females: 20‑24 </a:t>
            </a:r>
            <a:r>
              <a:rPr lang="en-IE" sz="2000" dirty="0"/>
              <a:t>year age group (</a:t>
            </a:r>
            <a:r>
              <a:rPr lang="en-IE" sz="2000" dirty="0" smtClean="0"/>
              <a:t>120.5/100,000</a:t>
            </a:r>
            <a:r>
              <a:rPr lang="en-IE" sz="2000" dirty="0"/>
              <a:t>)</a:t>
            </a:r>
          </a:p>
          <a:p>
            <a:pPr marL="342900" indent="-342900"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sz="2000" dirty="0" smtClean="0"/>
              <a:t>Almost </a:t>
            </a:r>
            <a:r>
              <a:rPr lang="en-IE" sz="2000" dirty="0"/>
              <a:t>a third (32%) of cases were young people aged 15-24 </a:t>
            </a:r>
            <a:r>
              <a:rPr lang="en-IE" sz="2000" dirty="0" smtClean="0"/>
              <a:t>years</a:t>
            </a:r>
            <a:endParaRPr lang="en-IE" sz="2000" dirty="0"/>
          </a:p>
          <a:p>
            <a:pPr marL="342900" lvl="0" indent="-34290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sz="2000" dirty="0" smtClean="0"/>
              <a:t>65% </a:t>
            </a:r>
            <a:r>
              <a:rPr lang="en-IE" sz="2000" dirty="0"/>
              <a:t>of cases were among MSM </a:t>
            </a:r>
            <a:r>
              <a:rPr lang="en-IE" sz="2000" dirty="0" smtClean="0"/>
              <a:t>and 35% </a:t>
            </a:r>
            <a:r>
              <a:rPr lang="en-IE" sz="2000" dirty="0"/>
              <a:t>among heterosexuals, where mode of transmission was </a:t>
            </a:r>
            <a:r>
              <a:rPr lang="en-IE" sz="2000" dirty="0" smtClean="0"/>
              <a:t>known</a:t>
            </a:r>
          </a:p>
          <a:p>
            <a:pPr marL="819120" lvl="1" indent="-342900"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sz="2000" dirty="0"/>
              <a:t>R</a:t>
            </a:r>
            <a:r>
              <a:rPr lang="en-IE" sz="2000" dirty="0" smtClean="0"/>
              <a:t>ate among MSM has doubled since 2015</a:t>
            </a:r>
            <a:endParaRPr lang="en-IE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521" y="274701"/>
            <a:ext cx="9448085" cy="564293"/>
          </a:xfrm>
        </p:spPr>
        <p:txBody>
          <a:bodyPr>
            <a:normAutofit/>
          </a:bodyPr>
          <a:lstStyle/>
          <a:p>
            <a:r>
              <a:rPr lang="en-IE" dirty="0" smtClean="0"/>
              <a:t>Gonorrhoea in Ireland, 2018</a:t>
            </a:r>
            <a:endParaRPr lang="en-IE" dirty="0"/>
          </a:p>
        </p:txBody>
      </p:sp>
      <p:sp>
        <p:nvSpPr>
          <p:cNvPr id="7" name="TextBox 6"/>
          <p:cNvSpPr txBox="1"/>
          <p:nvPr/>
        </p:nvSpPr>
        <p:spPr>
          <a:xfrm>
            <a:off x="609521" y="834529"/>
            <a:ext cx="464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dirty="0" smtClean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Summary</a:t>
            </a:r>
            <a:endParaRPr lang="en-IE" sz="2400" dirty="0">
              <a:solidFill>
                <a:schemeClr val="bg1">
                  <a:lumMod val="6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0968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521" y="274701"/>
            <a:ext cx="9448085" cy="564293"/>
          </a:xfrm>
        </p:spPr>
        <p:txBody>
          <a:bodyPr>
            <a:normAutofit/>
          </a:bodyPr>
          <a:lstStyle/>
          <a:p>
            <a:r>
              <a:rPr lang="en-IE" dirty="0" smtClean="0"/>
              <a:t>Gonorrhoea in Ireland</a:t>
            </a:r>
            <a:endParaRPr lang="en-IE" dirty="0"/>
          </a:p>
        </p:txBody>
      </p:sp>
      <p:sp>
        <p:nvSpPr>
          <p:cNvPr id="7" name="TextBox 6"/>
          <p:cNvSpPr txBox="1"/>
          <p:nvPr/>
        </p:nvSpPr>
        <p:spPr>
          <a:xfrm>
            <a:off x="609520" y="834529"/>
            <a:ext cx="109720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000" dirty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Figure </a:t>
            </a:r>
            <a:r>
              <a:rPr lang="en-IE" sz="2000" dirty="0" smtClean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</a:t>
            </a:r>
            <a:r>
              <a:rPr lang="en-IE" sz="2000" dirty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Trend in notification </a:t>
            </a:r>
            <a:r>
              <a:rPr lang="en-IE" sz="2000" dirty="0" smtClean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rate</a:t>
            </a:r>
            <a:r>
              <a:rPr lang="en-IE" sz="2000" dirty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IE" sz="2000" dirty="0" smtClean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 gonorrhoea by sex, 1995-2018</a:t>
            </a:r>
            <a:endParaRPr lang="en-IE" sz="2000" dirty="0">
              <a:solidFill>
                <a:schemeClr val="bg1">
                  <a:lumMod val="6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8321152"/>
              </p:ext>
            </p:extLst>
          </p:nvPr>
        </p:nvGraphicFramePr>
        <p:xfrm>
          <a:off x="913606" y="1583188"/>
          <a:ext cx="10286206" cy="46156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0" name="Straight Arrow Connector 9"/>
          <p:cNvCxnSpPr/>
          <p:nvPr/>
        </p:nvCxnSpPr>
        <p:spPr>
          <a:xfrm>
            <a:off x="8877043" y="1802762"/>
            <a:ext cx="1" cy="343319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390606" y="1448594"/>
            <a:ext cx="288013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100" dirty="0" smtClean="0"/>
              <a:t>Introduction of case-based reporting</a:t>
            </a:r>
            <a:endParaRPr lang="en-IE" sz="1100" dirty="0"/>
          </a:p>
        </p:txBody>
      </p:sp>
    </p:spTree>
    <p:extLst>
      <p:ext uri="{BB962C8B-B14F-4D97-AF65-F5344CB8AC3E}">
        <p14:creationId xmlns:p14="http://schemas.microsoft.com/office/powerpoint/2010/main" val="632002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20" y="1296195"/>
            <a:ext cx="11353085" cy="4831388"/>
          </a:xfrm>
        </p:spPr>
        <p:txBody>
          <a:bodyPr>
            <a:normAutofit lnSpcReduction="10000"/>
          </a:bodyPr>
          <a:lstStyle/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sz="2200" dirty="0" smtClean="0"/>
              <a:t>1,591 </a:t>
            </a:r>
            <a:r>
              <a:rPr lang="en-IE" sz="2200" dirty="0"/>
              <a:t>cases of herpes simplex (genital</a:t>
            </a:r>
            <a:r>
              <a:rPr lang="en-IE" sz="2200" dirty="0" smtClean="0"/>
              <a:t>) </a:t>
            </a:r>
            <a:r>
              <a:rPr lang="en-IE" sz="2200" dirty="0"/>
              <a:t>notified in </a:t>
            </a:r>
            <a:r>
              <a:rPr lang="en-IE" sz="2200" dirty="0" smtClean="0"/>
              <a:t>2018</a:t>
            </a: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en-IE" sz="2200" dirty="0" smtClean="0"/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sz="2200" dirty="0"/>
              <a:t>N</a:t>
            </a:r>
            <a:r>
              <a:rPr lang="en-IE" sz="2200" dirty="0" smtClean="0"/>
              <a:t>otification </a:t>
            </a:r>
            <a:r>
              <a:rPr lang="en-IE" sz="2200" dirty="0"/>
              <a:t>rate was </a:t>
            </a:r>
            <a:r>
              <a:rPr lang="en-IE" sz="2200" dirty="0" smtClean="0"/>
              <a:t>33.4 </a:t>
            </a:r>
            <a:r>
              <a:rPr lang="en-IE" sz="2200" dirty="0"/>
              <a:t>per 100,000 population in </a:t>
            </a:r>
            <a:r>
              <a:rPr lang="en-IE" sz="2200" dirty="0" smtClean="0"/>
              <a:t>2018; </a:t>
            </a:r>
            <a:r>
              <a:rPr lang="en-IE" sz="2200" dirty="0"/>
              <a:t>a 2</a:t>
            </a:r>
            <a:r>
              <a:rPr lang="en-IE" sz="2200" dirty="0" smtClean="0"/>
              <a:t>% </a:t>
            </a:r>
            <a:r>
              <a:rPr lang="en-IE" sz="2200" dirty="0"/>
              <a:t>increase since </a:t>
            </a:r>
            <a:r>
              <a:rPr lang="en-IE" sz="2200" dirty="0" smtClean="0"/>
              <a:t>2017 (32.6/100,000)</a:t>
            </a: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en-IE" sz="2200" dirty="0" smtClean="0"/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sz="2200" dirty="0" smtClean="0"/>
              <a:t>72% </a:t>
            </a:r>
            <a:r>
              <a:rPr lang="en-IE" sz="2200" dirty="0"/>
              <a:t>of cases were among females </a:t>
            </a:r>
            <a:endParaRPr lang="en-IE" sz="2200" dirty="0" smtClean="0"/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en-IE" sz="2200" dirty="0" smtClean="0"/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sz="2200" dirty="0" smtClean="0"/>
              <a:t>The </a:t>
            </a:r>
            <a:r>
              <a:rPr lang="en-IE" sz="2200" dirty="0"/>
              <a:t>highest age-specific rate was among females aged 20-24 years </a:t>
            </a:r>
            <a:r>
              <a:rPr lang="en-IE" sz="2200" dirty="0" smtClean="0"/>
              <a:t>(266.8/100,000)</a:t>
            </a: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en-IE" sz="2200" dirty="0" smtClean="0"/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sz="2200" dirty="0" smtClean="0"/>
              <a:t>Median age: 27 </a:t>
            </a:r>
            <a:r>
              <a:rPr lang="en-IE" sz="2200" dirty="0"/>
              <a:t>years (</a:t>
            </a:r>
            <a:r>
              <a:rPr lang="en-IE" sz="2200" dirty="0" smtClean="0"/>
              <a:t>range:14-84 </a:t>
            </a:r>
            <a:r>
              <a:rPr lang="en-IE" sz="2200" dirty="0"/>
              <a:t>years</a:t>
            </a:r>
            <a:r>
              <a:rPr lang="en-IE" sz="2200" dirty="0" smtClean="0"/>
              <a:t>)</a:t>
            </a: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en-IE" sz="2200" dirty="0" smtClean="0"/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sz="2200" dirty="0" smtClean="0"/>
              <a:t>63% </a:t>
            </a:r>
            <a:r>
              <a:rPr lang="en-IE" sz="2200" dirty="0"/>
              <a:t>of cases were laboratory confirmed as herpes simplex virus type 1 and </a:t>
            </a:r>
            <a:r>
              <a:rPr lang="en-IE" sz="2200" dirty="0" smtClean="0"/>
              <a:t>36% </a:t>
            </a:r>
            <a:r>
              <a:rPr lang="en-IE" sz="2200" dirty="0"/>
              <a:t>as herpes simplex virus type 2; virus type was unknown for </a:t>
            </a:r>
            <a:r>
              <a:rPr lang="en-IE" sz="2200" dirty="0" smtClean="0"/>
              <a:t>1% </a:t>
            </a:r>
            <a:r>
              <a:rPr lang="en-IE" sz="2200" dirty="0"/>
              <a:t>of cases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521" y="274701"/>
            <a:ext cx="9448085" cy="564293"/>
          </a:xfrm>
        </p:spPr>
        <p:txBody>
          <a:bodyPr>
            <a:normAutofit/>
          </a:bodyPr>
          <a:lstStyle/>
          <a:p>
            <a:r>
              <a:rPr lang="en-IE" dirty="0" smtClean="0"/>
              <a:t>Herpes simplex (genital) in Ireland, 2018</a:t>
            </a:r>
            <a:endParaRPr lang="en-IE" dirty="0"/>
          </a:p>
        </p:txBody>
      </p:sp>
      <p:sp>
        <p:nvSpPr>
          <p:cNvPr id="7" name="TextBox 6"/>
          <p:cNvSpPr txBox="1"/>
          <p:nvPr/>
        </p:nvSpPr>
        <p:spPr>
          <a:xfrm>
            <a:off x="609521" y="834529"/>
            <a:ext cx="464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dirty="0" smtClean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Summary</a:t>
            </a:r>
            <a:endParaRPr lang="en-IE" sz="2400" dirty="0">
              <a:solidFill>
                <a:schemeClr val="bg1">
                  <a:lumMod val="6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2601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521" y="274701"/>
            <a:ext cx="9448085" cy="564293"/>
          </a:xfrm>
        </p:spPr>
        <p:txBody>
          <a:bodyPr>
            <a:normAutofit/>
          </a:bodyPr>
          <a:lstStyle/>
          <a:p>
            <a:r>
              <a:rPr lang="en-IE" dirty="0" smtClean="0"/>
              <a:t>Herpes simplex (genital) in Ireland</a:t>
            </a:r>
            <a:endParaRPr lang="en-IE" dirty="0"/>
          </a:p>
        </p:txBody>
      </p:sp>
      <p:sp>
        <p:nvSpPr>
          <p:cNvPr id="7" name="TextBox 6"/>
          <p:cNvSpPr txBox="1"/>
          <p:nvPr/>
        </p:nvSpPr>
        <p:spPr>
          <a:xfrm>
            <a:off x="609520" y="834529"/>
            <a:ext cx="112006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000" dirty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Figure </a:t>
            </a:r>
            <a:r>
              <a:rPr lang="en-IE" sz="2000" dirty="0" smtClean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 </a:t>
            </a:r>
            <a:r>
              <a:rPr lang="en-IE" sz="2000" dirty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Trend in notification </a:t>
            </a:r>
            <a:r>
              <a:rPr lang="en-IE" sz="2000" dirty="0" smtClean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rate of herpes simplex (genital) by sex, 1995-2018</a:t>
            </a:r>
            <a:endParaRPr lang="en-IE" sz="2000" dirty="0">
              <a:solidFill>
                <a:schemeClr val="bg1">
                  <a:lumMod val="6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3088680278"/>
              </p:ext>
            </p:extLst>
          </p:nvPr>
        </p:nvGraphicFramePr>
        <p:xfrm>
          <a:off x="1599406" y="1600994"/>
          <a:ext cx="90678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88869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21" y="1296195"/>
            <a:ext cx="10971372" cy="4831388"/>
          </a:xfrm>
        </p:spPr>
        <p:txBody>
          <a:bodyPr>
            <a:normAutofit fontScale="92500"/>
          </a:bodyPr>
          <a:lstStyle/>
          <a:p>
            <a:pPr lvl="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dirty="0" smtClean="0"/>
              <a:t>484 </a:t>
            </a:r>
            <a:r>
              <a:rPr lang="en-IE" dirty="0"/>
              <a:t>confirmed cases of early infectious syphilis (EIS) </a:t>
            </a:r>
            <a:r>
              <a:rPr lang="en-IE" dirty="0" smtClean="0"/>
              <a:t>were notified </a:t>
            </a:r>
            <a:r>
              <a:rPr lang="en-IE" dirty="0"/>
              <a:t>in </a:t>
            </a:r>
            <a:r>
              <a:rPr lang="en-IE" dirty="0" smtClean="0"/>
              <a:t>2018</a:t>
            </a:r>
            <a:endParaRPr lang="en-US" dirty="0"/>
          </a:p>
          <a:p>
            <a:pPr lvl="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dirty="0"/>
              <a:t>N</a:t>
            </a:r>
            <a:r>
              <a:rPr lang="en-IE" dirty="0" smtClean="0"/>
              <a:t>otification </a:t>
            </a:r>
            <a:r>
              <a:rPr lang="en-IE" dirty="0"/>
              <a:t>rate increased to </a:t>
            </a:r>
            <a:r>
              <a:rPr lang="en-IE" dirty="0" smtClean="0"/>
              <a:t>10.2 </a:t>
            </a:r>
            <a:r>
              <a:rPr lang="en-IE" dirty="0"/>
              <a:t>per 100,000 population; </a:t>
            </a:r>
            <a:r>
              <a:rPr lang="en-IE" dirty="0" smtClean="0"/>
              <a:t>up 22% from 2017 (8.4/100,000</a:t>
            </a:r>
            <a:r>
              <a:rPr lang="en-IE" dirty="0"/>
              <a:t>)</a:t>
            </a:r>
            <a:endParaRPr lang="en-US" dirty="0"/>
          </a:p>
          <a:p>
            <a:pPr lvl="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dirty="0"/>
              <a:t>96% of cases were among males</a:t>
            </a:r>
            <a:endParaRPr lang="en-US" dirty="0"/>
          </a:p>
          <a:p>
            <a:pPr lvl="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dirty="0" smtClean="0"/>
              <a:t>Median age: 34 </a:t>
            </a:r>
            <a:r>
              <a:rPr lang="en-IE" dirty="0"/>
              <a:t>years (</a:t>
            </a:r>
            <a:r>
              <a:rPr lang="en-IE" dirty="0" smtClean="0"/>
              <a:t>range:16-76 </a:t>
            </a:r>
            <a:r>
              <a:rPr lang="en-IE" dirty="0"/>
              <a:t>years) </a:t>
            </a:r>
            <a:endParaRPr lang="en-US" dirty="0"/>
          </a:p>
          <a:p>
            <a:pPr lvl="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dirty="0" smtClean="0"/>
              <a:t>The </a:t>
            </a:r>
            <a:r>
              <a:rPr lang="en-IE" dirty="0"/>
              <a:t>highest rate in males was in 30-34 year olds (57.2 per 100,000 population) and in females was in 20-24 year olds (6.6 per 100,000 population)</a:t>
            </a:r>
          </a:p>
          <a:p>
            <a:pPr lvl="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dirty="0" smtClean="0"/>
              <a:t>The </a:t>
            </a:r>
            <a:r>
              <a:rPr lang="en-IE" dirty="0"/>
              <a:t>majority (</a:t>
            </a:r>
            <a:r>
              <a:rPr lang="en-IE" dirty="0" smtClean="0"/>
              <a:t>78%) </a:t>
            </a:r>
            <a:r>
              <a:rPr lang="en-IE" dirty="0"/>
              <a:t>of cases were reported by HSE East </a:t>
            </a:r>
            <a:endParaRPr lang="en-US" dirty="0"/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dirty="0"/>
              <a:t>Where mode of transmission was recorded, </a:t>
            </a:r>
            <a:r>
              <a:rPr lang="en-IE" dirty="0" smtClean="0"/>
              <a:t>86% </a:t>
            </a:r>
            <a:r>
              <a:rPr lang="en-IE" dirty="0"/>
              <a:t>of cases were in </a:t>
            </a:r>
            <a:r>
              <a:rPr lang="en-IE" dirty="0" smtClean="0"/>
              <a:t>MSM</a:t>
            </a:r>
            <a:endParaRPr lang="en-US" dirty="0"/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dirty="0"/>
              <a:t>Where HIV status was recorded, </a:t>
            </a:r>
            <a:r>
              <a:rPr lang="en-IE" dirty="0" smtClean="0"/>
              <a:t>40% </a:t>
            </a:r>
            <a:r>
              <a:rPr lang="en-IE" dirty="0"/>
              <a:t>of EIS cases were co-infected with HIV </a:t>
            </a:r>
            <a:endParaRPr lang="en-US" dirty="0"/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dirty="0" smtClean="0"/>
              <a:t>25% </a:t>
            </a:r>
            <a:r>
              <a:rPr lang="en-IE" dirty="0"/>
              <a:t>of cases were consistent with syphilis reinfection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521" y="274701"/>
            <a:ext cx="9448085" cy="564293"/>
          </a:xfrm>
        </p:spPr>
        <p:txBody>
          <a:bodyPr>
            <a:normAutofit/>
          </a:bodyPr>
          <a:lstStyle/>
          <a:p>
            <a:r>
              <a:rPr lang="en-IE" dirty="0" smtClean="0"/>
              <a:t>Early </a:t>
            </a:r>
            <a:r>
              <a:rPr lang="en-IE" dirty="0"/>
              <a:t>i</a:t>
            </a:r>
            <a:r>
              <a:rPr lang="en-IE" dirty="0" smtClean="0"/>
              <a:t>nfectious syphilis in Ireland, 2018</a:t>
            </a:r>
            <a:endParaRPr lang="en-IE" dirty="0"/>
          </a:p>
        </p:txBody>
      </p:sp>
      <p:sp>
        <p:nvSpPr>
          <p:cNvPr id="7" name="TextBox 6"/>
          <p:cNvSpPr txBox="1"/>
          <p:nvPr/>
        </p:nvSpPr>
        <p:spPr>
          <a:xfrm>
            <a:off x="609521" y="834529"/>
            <a:ext cx="464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dirty="0" smtClean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Summary</a:t>
            </a:r>
            <a:endParaRPr lang="en-IE" sz="2400" dirty="0">
              <a:solidFill>
                <a:schemeClr val="bg1">
                  <a:lumMod val="6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6622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521" y="274701"/>
            <a:ext cx="9448085" cy="564293"/>
          </a:xfrm>
        </p:spPr>
        <p:txBody>
          <a:bodyPr>
            <a:normAutofit/>
          </a:bodyPr>
          <a:lstStyle/>
          <a:p>
            <a:r>
              <a:rPr lang="en-IE" dirty="0" smtClean="0"/>
              <a:t>Early infectious syphilis in Ireland</a:t>
            </a:r>
            <a:endParaRPr lang="en-IE" dirty="0"/>
          </a:p>
        </p:txBody>
      </p:sp>
      <p:sp>
        <p:nvSpPr>
          <p:cNvPr id="7" name="TextBox 6"/>
          <p:cNvSpPr txBox="1"/>
          <p:nvPr/>
        </p:nvSpPr>
        <p:spPr>
          <a:xfrm>
            <a:off x="609520" y="834529"/>
            <a:ext cx="112768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000" dirty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Figure </a:t>
            </a:r>
            <a:r>
              <a:rPr lang="en-IE" sz="2000" dirty="0" smtClean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5. </a:t>
            </a:r>
            <a:r>
              <a:rPr lang="en-IE" sz="2000" dirty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Trend in notification </a:t>
            </a:r>
            <a:r>
              <a:rPr lang="en-IE" sz="2000" dirty="0" smtClean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rate of early infectious syphilis by sex, 2000-2018</a:t>
            </a:r>
            <a:endParaRPr lang="en-IE" sz="2000" dirty="0">
              <a:solidFill>
                <a:schemeClr val="bg1">
                  <a:lumMod val="6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ext Box 10"/>
          <p:cNvSpPr txBox="1"/>
          <p:nvPr/>
        </p:nvSpPr>
        <p:spPr>
          <a:xfrm>
            <a:off x="7628731" y="1524794"/>
            <a:ext cx="904875" cy="438150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IE" sz="1100" dirty="0">
                <a:effectLst/>
                <a:ea typeface="Calibri"/>
                <a:cs typeface="Times New Roman"/>
              </a:rPr>
              <a:t>Case definition updated </a:t>
            </a:r>
            <a:endParaRPr lang="en-US" sz="1100" dirty="0">
              <a:effectLst/>
              <a:latin typeface="Arial"/>
              <a:ea typeface="Calibri"/>
              <a:cs typeface="Times New Roman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7924006" y="2134394"/>
            <a:ext cx="0" cy="29908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8762206" y="2134394"/>
            <a:ext cx="0" cy="29908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23"/>
          <p:cNvSpPr txBox="1"/>
          <p:nvPr/>
        </p:nvSpPr>
        <p:spPr>
          <a:xfrm>
            <a:off x="8439440" y="1524794"/>
            <a:ext cx="1770566" cy="371475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IE" sz="1100" dirty="0">
                <a:effectLst/>
                <a:ea typeface="Calibri"/>
                <a:cs typeface="Times New Roman"/>
              </a:rPr>
              <a:t>Case definition  and </a:t>
            </a:r>
            <a:r>
              <a:rPr lang="en-IE" sz="1100" dirty="0" smtClean="0">
                <a:effectLst/>
                <a:ea typeface="Calibri"/>
                <a:cs typeface="Times New Roman"/>
              </a:rPr>
              <a:t>procedure </a:t>
            </a:r>
            <a:r>
              <a:rPr lang="en-IE" sz="1100" dirty="0">
                <a:effectLst/>
                <a:ea typeface="Calibri"/>
                <a:cs typeface="Times New Roman"/>
              </a:rPr>
              <a:t>for notification updated </a:t>
            </a:r>
            <a:endParaRPr lang="en-US" sz="1100" dirty="0">
              <a:effectLst/>
              <a:latin typeface="Arial"/>
              <a:ea typeface="Calibri"/>
              <a:cs typeface="Times New Roman"/>
            </a:endParaRPr>
          </a:p>
        </p:txBody>
      </p:sp>
      <p:graphicFrame>
        <p:nvGraphicFramePr>
          <p:cNvPr id="12" name="Chart 11"/>
          <p:cNvGraphicFramePr/>
          <p:nvPr>
            <p:extLst>
              <p:ext uri="{D42A27DB-BD31-4B8C-83A1-F6EECF244321}">
                <p14:modId xmlns:p14="http://schemas.microsoft.com/office/powerpoint/2010/main" val="1802839401"/>
              </p:ext>
            </p:extLst>
          </p:nvPr>
        </p:nvGraphicFramePr>
        <p:xfrm>
          <a:off x="1517341" y="1524794"/>
          <a:ext cx="8387865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14008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21" y="1296195"/>
            <a:ext cx="10971372" cy="4831388"/>
          </a:xfrm>
        </p:spPr>
        <p:txBody>
          <a:bodyPr>
            <a:normAutofit lnSpcReduction="10000"/>
          </a:bodyPr>
          <a:lstStyle/>
          <a:p>
            <a:pPr lvl="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dirty="0" smtClean="0"/>
              <a:t>64 </a:t>
            </a:r>
            <a:r>
              <a:rPr lang="en-IE" dirty="0"/>
              <a:t>cases of trichomoniasis </a:t>
            </a:r>
            <a:r>
              <a:rPr lang="en-IE" dirty="0" smtClean="0"/>
              <a:t>notified </a:t>
            </a:r>
            <a:r>
              <a:rPr lang="en-IE" dirty="0"/>
              <a:t>in </a:t>
            </a:r>
            <a:r>
              <a:rPr lang="en-IE" dirty="0" smtClean="0"/>
              <a:t>2018</a:t>
            </a:r>
          </a:p>
          <a:p>
            <a:pPr lvl="0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en-IE" dirty="0"/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dirty="0"/>
              <a:t>The notification rate was 1.3 per 100,000 population, and has remained fairly steady since the early 2000s </a:t>
            </a:r>
            <a:endParaRPr lang="en-US" dirty="0"/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dirty="0" smtClean="0"/>
              <a:t>Sixty </a:t>
            </a:r>
            <a:r>
              <a:rPr lang="en-IE" dirty="0"/>
              <a:t>three cases (98%) were </a:t>
            </a:r>
            <a:r>
              <a:rPr lang="en-IE" dirty="0" smtClean="0"/>
              <a:t>female, one </a:t>
            </a:r>
            <a:r>
              <a:rPr lang="en-IE" dirty="0"/>
              <a:t>male case was reported (2%) </a:t>
            </a:r>
            <a:endParaRPr lang="en-IE" dirty="0" smtClean="0"/>
          </a:p>
          <a:p>
            <a:pPr marL="0" lvl="0" indent="0">
              <a:buNone/>
            </a:pPr>
            <a:endParaRPr lang="en-US" dirty="0"/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dirty="0" smtClean="0"/>
              <a:t>Median age: </a:t>
            </a:r>
            <a:r>
              <a:rPr lang="en-IE" dirty="0"/>
              <a:t>34 years (range: 20-62 years</a:t>
            </a:r>
            <a:r>
              <a:rPr lang="en-IE" dirty="0" smtClean="0"/>
              <a:t>)</a:t>
            </a: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en-IE" dirty="0"/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dirty="0" smtClean="0"/>
              <a:t>Numbers </a:t>
            </a:r>
            <a:r>
              <a:rPr lang="en-IE" dirty="0"/>
              <a:t>and rates </a:t>
            </a:r>
            <a:r>
              <a:rPr lang="en-IE" dirty="0" smtClean="0"/>
              <a:t>should </a:t>
            </a:r>
            <a:r>
              <a:rPr lang="en-IE" dirty="0"/>
              <a:t>be interpreted with caution as some laboratories use new molecular testing methods that are not currently included in the laboratory criteria for notification, therefore cases may be </a:t>
            </a:r>
            <a:r>
              <a:rPr lang="en-IE" dirty="0" smtClean="0"/>
              <a:t>underreported.  </a:t>
            </a:r>
            <a:endParaRPr lang="en-US" dirty="0"/>
          </a:p>
          <a:p>
            <a:pPr marL="0" lvl="0" indent="0">
              <a:buClr>
                <a:srgbClr val="C00000"/>
              </a:buCl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521" y="274701"/>
            <a:ext cx="9448085" cy="564293"/>
          </a:xfrm>
        </p:spPr>
        <p:txBody>
          <a:bodyPr>
            <a:normAutofit/>
          </a:bodyPr>
          <a:lstStyle/>
          <a:p>
            <a:r>
              <a:rPr lang="en-IE" dirty="0" smtClean="0"/>
              <a:t>Trichomoniasis in Ireland, 2018</a:t>
            </a:r>
            <a:endParaRPr lang="en-IE" dirty="0"/>
          </a:p>
        </p:txBody>
      </p:sp>
      <p:sp>
        <p:nvSpPr>
          <p:cNvPr id="7" name="TextBox 6"/>
          <p:cNvSpPr txBox="1"/>
          <p:nvPr/>
        </p:nvSpPr>
        <p:spPr>
          <a:xfrm>
            <a:off x="609521" y="834529"/>
            <a:ext cx="464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dirty="0" smtClean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Summary</a:t>
            </a:r>
            <a:endParaRPr lang="en-IE" sz="2400" dirty="0">
              <a:solidFill>
                <a:schemeClr val="bg1">
                  <a:lumMod val="6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9573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521" y="274701"/>
            <a:ext cx="9448085" cy="564293"/>
          </a:xfrm>
        </p:spPr>
        <p:txBody>
          <a:bodyPr>
            <a:normAutofit/>
          </a:bodyPr>
          <a:lstStyle/>
          <a:p>
            <a:r>
              <a:rPr lang="en-IE" dirty="0" smtClean="0"/>
              <a:t>Trichomoniasis in Ireland</a:t>
            </a:r>
            <a:endParaRPr lang="en-IE" dirty="0"/>
          </a:p>
        </p:txBody>
      </p:sp>
      <p:sp>
        <p:nvSpPr>
          <p:cNvPr id="7" name="TextBox 6"/>
          <p:cNvSpPr txBox="1"/>
          <p:nvPr/>
        </p:nvSpPr>
        <p:spPr>
          <a:xfrm>
            <a:off x="609520" y="834529"/>
            <a:ext cx="109720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000" dirty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Figure </a:t>
            </a:r>
            <a:r>
              <a:rPr lang="en-IE" sz="2000" dirty="0" smtClean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6. </a:t>
            </a:r>
            <a:r>
              <a:rPr lang="en-IE" sz="2000" dirty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Trend in notification </a:t>
            </a:r>
            <a:r>
              <a:rPr lang="en-IE" sz="2000" dirty="0" smtClean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rate of trichomoniasis, by sex 1995-2018</a:t>
            </a:r>
            <a:endParaRPr lang="en-IE" sz="2000" dirty="0">
              <a:solidFill>
                <a:schemeClr val="bg1">
                  <a:lumMod val="6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9" name="Picture 8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006" y="1524795"/>
            <a:ext cx="7315200" cy="43434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30259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dirty="0" smtClean="0"/>
              <a:t>Acknowledgements</a:t>
            </a:r>
            <a:endParaRPr lang="en-IE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E" dirty="0"/>
              <a:t>The Health Protection Surveillance Centre (HPSC) would like to thank all those who provided the data for this report, particularly the STI clinics</a:t>
            </a:r>
            <a:r>
              <a:rPr lang="en-IE" dirty="0" smtClean="0"/>
              <a:t>, GPs, laboratories and personnel within </a:t>
            </a:r>
            <a:r>
              <a:rPr lang="en-IE" dirty="0"/>
              <a:t>the </a:t>
            </a:r>
            <a:r>
              <a:rPr lang="en-IE" dirty="0" smtClean="0"/>
              <a:t>Departments </a:t>
            </a:r>
            <a:r>
              <a:rPr lang="en-IE" dirty="0"/>
              <a:t>of </a:t>
            </a:r>
            <a:r>
              <a:rPr lang="en-IE" dirty="0" smtClean="0"/>
              <a:t>Public Health.</a:t>
            </a:r>
            <a:endParaRPr lang="en-IE" dirty="0"/>
          </a:p>
          <a:p>
            <a:endParaRPr lang="en-IE" dirty="0" smtClean="0"/>
          </a:p>
          <a:p>
            <a:pPr marL="0" indent="0">
              <a:buNone/>
            </a:pPr>
            <a:r>
              <a:rPr lang="en-IE" dirty="0"/>
              <a:t>STI data were extracted from CIDR </a:t>
            </a:r>
            <a:r>
              <a:rPr lang="en-IE" dirty="0" smtClean="0"/>
              <a:t>between July and September, 2019, </a:t>
            </a:r>
            <a:r>
              <a:rPr lang="en-IE" dirty="0"/>
              <a:t>and may differ from those previously published due to ongoing updating of notification data in CIDR. </a:t>
            </a:r>
            <a:endParaRPr lang="en-IE" dirty="0" smtClean="0"/>
          </a:p>
          <a:p>
            <a:pPr marL="0" indent="0">
              <a:buNone/>
            </a:pPr>
            <a:endParaRPr lang="en-IE" dirty="0"/>
          </a:p>
          <a:p>
            <a:pPr marL="0" indent="0">
              <a:buNone/>
            </a:pPr>
            <a:r>
              <a:rPr lang="en-IE" dirty="0"/>
              <a:t>These slides may be copied and reproduced, provided HPSC is acknowledged. Suggested citation: HSE-Health Protection Surveillance Centre. STI </a:t>
            </a:r>
            <a:r>
              <a:rPr lang="en-IE" dirty="0" smtClean="0"/>
              <a:t>slideset </a:t>
            </a:r>
            <a:r>
              <a:rPr lang="en-IE" dirty="0"/>
              <a:t>2018. Dublin: HPSC; 2019.</a:t>
            </a:r>
          </a:p>
          <a:p>
            <a:pPr marL="0" indent="0">
              <a:buNone/>
            </a:pPr>
            <a:endParaRPr lang="en-IE" dirty="0"/>
          </a:p>
          <a:p>
            <a:pPr marL="0" indent="0">
              <a:buNone/>
            </a:pPr>
            <a:endParaRPr lang="en-IE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752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21" y="1296195"/>
            <a:ext cx="10971372" cy="4831388"/>
          </a:xfrm>
        </p:spPr>
        <p:txBody>
          <a:bodyPr/>
          <a:lstStyle/>
          <a:p>
            <a:pPr lvl="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dirty="0"/>
              <a:t>There were </a:t>
            </a:r>
            <a:r>
              <a:rPr lang="en-IE" dirty="0" smtClean="0"/>
              <a:t>518 </a:t>
            </a:r>
            <a:r>
              <a:rPr lang="en-IE" dirty="0"/>
              <a:t>cases of non-specific urethritis </a:t>
            </a:r>
            <a:r>
              <a:rPr lang="en-IE" dirty="0" smtClean="0"/>
              <a:t>(NSU) notified </a:t>
            </a:r>
            <a:r>
              <a:rPr lang="en-IE" dirty="0"/>
              <a:t>in </a:t>
            </a:r>
            <a:r>
              <a:rPr lang="en-IE" dirty="0" smtClean="0"/>
              <a:t>2018, </a:t>
            </a:r>
            <a:r>
              <a:rPr lang="en-IE" dirty="0"/>
              <a:t>a</a:t>
            </a:r>
            <a:r>
              <a:rPr lang="en-IE" dirty="0" smtClean="0"/>
              <a:t> </a:t>
            </a:r>
            <a:r>
              <a:rPr lang="en-IE" dirty="0"/>
              <a:t>n</a:t>
            </a:r>
            <a:r>
              <a:rPr lang="en-IE" dirty="0" smtClean="0"/>
              <a:t>otification rate of 10.9 per 100,000 population. </a:t>
            </a:r>
            <a:r>
              <a:rPr lang="en-IE" dirty="0"/>
              <a:t>Interpretation of </a:t>
            </a:r>
            <a:r>
              <a:rPr lang="en-IE" dirty="0" smtClean="0"/>
              <a:t>NSU trends </a:t>
            </a:r>
            <a:r>
              <a:rPr lang="en-IE" dirty="0"/>
              <a:t>is difficult due to </a:t>
            </a:r>
            <a:r>
              <a:rPr lang="en-IE" dirty="0" smtClean="0"/>
              <a:t>increased underreporting </a:t>
            </a:r>
            <a:r>
              <a:rPr lang="en-IE" dirty="0"/>
              <a:t>of cases </a:t>
            </a:r>
            <a:r>
              <a:rPr lang="en-IE" dirty="0" smtClean="0"/>
              <a:t>in </a:t>
            </a:r>
            <a:r>
              <a:rPr lang="en-IE" dirty="0"/>
              <a:t>the second half of 2018, and given the absence of information on the causes of NSU. </a:t>
            </a:r>
            <a:endParaRPr lang="en-IE" dirty="0" smtClean="0"/>
          </a:p>
          <a:p>
            <a:pPr lvl="0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en-IE" dirty="0" smtClean="0"/>
          </a:p>
          <a:p>
            <a:pPr lvl="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dirty="0" smtClean="0"/>
              <a:t>There were no notifications of chancroid or granuloma inguinale reported in Ireland in 2018</a:t>
            </a:r>
            <a:endParaRPr lang="en-US" dirty="0"/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521" y="274701"/>
            <a:ext cx="9448085" cy="564293"/>
          </a:xfrm>
        </p:spPr>
        <p:txBody>
          <a:bodyPr>
            <a:normAutofit/>
          </a:bodyPr>
          <a:lstStyle/>
          <a:p>
            <a:r>
              <a:rPr lang="en-IE" dirty="0" smtClean="0"/>
              <a:t>Other notifiable STIs in Ireland, 2018</a:t>
            </a:r>
            <a:endParaRPr lang="en-IE" dirty="0"/>
          </a:p>
        </p:txBody>
      </p:sp>
      <p:sp>
        <p:nvSpPr>
          <p:cNvPr id="7" name="TextBox 6"/>
          <p:cNvSpPr txBox="1"/>
          <p:nvPr/>
        </p:nvSpPr>
        <p:spPr>
          <a:xfrm>
            <a:off x="609520" y="834529"/>
            <a:ext cx="10133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dirty="0" smtClean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Summary: </a:t>
            </a:r>
            <a:r>
              <a:rPr lang="en-IE" sz="2400" dirty="0" err="1" smtClean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chancroid</a:t>
            </a:r>
            <a:r>
              <a:rPr lang="en-IE" sz="2400" dirty="0" smtClean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granuloma </a:t>
            </a:r>
            <a:r>
              <a:rPr lang="en-IE" sz="2400" dirty="0" err="1" smtClean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inguinale</a:t>
            </a:r>
            <a:r>
              <a:rPr lang="en-IE" sz="2400" dirty="0" smtClean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non-specific urethritis </a:t>
            </a:r>
            <a:endParaRPr lang="en-IE" sz="2400" dirty="0">
              <a:solidFill>
                <a:schemeClr val="bg1">
                  <a:lumMod val="6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9180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Further Information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21" y="1067595"/>
            <a:ext cx="6019085" cy="5059988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IE" dirty="0"/>
              <a:t>More detailed tables on these provisional data are available on the HPSC website 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IE" dirty="0"/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IE" dirty="0"/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IE" dirty="0"/>
              <a:t>More detailed epidemiological reports are also available on the HPSC website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IE" dirty="0"/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IE" dirty="0"/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IE" dirty="0"/>
              <a:t>You can stay up-to-date with current STI data with the Weekly HIV &amp; STI </a:t>
            </a:r>
            <a:r>
              <a:rPr lang="en-IE" dirty="0" smtClean="0"/>
              <a:t>report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7314406" y="1067594"/>
            <a:ext cx="4495800" cy="5059988"/>
          </a:xfrm>
          <a:prstGeom prst="rect">
            <a:avLst/>
          </a:prstGeom>
        </p:spPr>
        <p:txBody>
          <a:bodyPr vert="horz" lIns="108850" tIns="54425" rIns="108850" bIns="54425" rtlCol="0">
            <a:normAutofit/>
          </a:bodyPr>
          <a:lstStyle>
            <a:lvl1pPr marL="408188" indent="-408188" algn="l" defTabSz="108850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884408" indent="-340157" algn="l" defTabSz="108850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360627" indent="-272125" algn="l" defTabSz="108850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904878" indent="-272125" algn="l" defTabSz="108850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449129" indent="-272125" algn="l" defTabSz="1088502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4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993380" indent="-272125" algn="l" defTabSz="108850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37631" indent="-272125" algn="l" defTabSz="108850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081882" indent="-272125" algn="l" defTabSz="108850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26132" indent="-272125" algn="l" defTabSz="108850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IE" sz="2000" dirty="0">
                <a:hlinkClick r:id="rId2"/>
              </a:rPr>
              <a:t>https://www.hpsc.ie/a-z/sexuallytransmittedinfections/publications/stireports</a:t>
            </a:r>
            <a:r>
              <a:rPr lang="en-IE" sz="2000" dirty="0" smtClean="0">
                <a:hlinkClick r:id="rId2"/>
              </a:rPr>
              <a:t>/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IE" sz="2000" dirty="0">
              <a:hlinkClick r:id="rId2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IE" sz="2000" dirty="0">
              <a:hlinkClick r:id="rId2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IE" sz="2000" dirty="0">
                <a:hlinkClick r:id="rId2"/>
              </a:rPr>
              <a:t>http://www.hpsc.ie/abouthpsc/annualreports</a:t>
            </a:r>
            <a:r>
              <a:rPr lang="en-IE" sz="2000" dirty="0" smtClean="0">
                <a:hlinkClick r:id="rId2"/>
              </a:rPr>
              <a:t>/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IE" sz="2000" dirty="0">
              <a:hlinkClick r:id="rId2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IE" sz="2000" dirty="0" smtClean="0">
              <a:hlinkClick r:id="rId2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IE" sz="2000" dirty="0" smtClean="0">
                <a:hlinkClick r:id="rId3"/>
              </a:rPr>
              <a:t>https</a:t>
            </a:r>
            <a:r>
              <a:rPr lang="en-IE" sz="2000" dirty="0">
                <a:hlinkClick r:id="rId3"/>
              </a:rPr>
              <a:t>://www.hpsc.ie/a-z/sexuallytransmittedinfections/publications/stireports/stiweeklyreports</a:t>
            </a:r>
            <a:r>
              <a:rPr lang="en-IE" sz="2000" dirty="0" smtClean="0">
                <a:hlinkClick r:id="rId3"/>
              </a:rPr>
              <a:t>/</a:t>
            </a:r>
            <a:endParaRPr lang="en-IE" sz="2000" dirty="0" smtClean="0"/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IE" sz="2000" dirty="0"/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IE" sz="2000" dirty="0"/>
          </a:p>
        </p:txBody>
      </p:sp>
    </p:spTree>
    <p:extLst>
      <p:ext uri="{BB962C8B-B14F-4D97-AF65-F5344CB8AC3E}">
        <p14:creationId xmlns:p14="http://schemas.microsoft.com/office/powerpoint/2010/main" val="844224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STIs in Ireland, 2018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21" y="1067595"/>
            <a:ext cx="6019085" cy="5059988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IE" dirty="0"/>
              <a:t>These slides present data on STIs notified to HPSC during </a:t>
            </a:r>
            <a:r>
              <a:rPr lang="en-IE" dirty="0" smtClean="0"/>
              <a:t>2018 and trends to the end of 2018.</a:t>
            </a:r>
            <a:endParaRPr lang="en-IE" dirty="0"/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IE" dirty="0"/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IE" dirty="0"/>
              <a:t>More detailed reports on the epidemiology of STIs for </a:t>
            </a:r>
            <a:r>
              <a:rPr lang="en-IE" dirty="0" smtClean="0"/>
              <a:t>2018 </a:t>
            </a:r>
            <a:r>
              <a:rPr lang="en-IE" dirty="0"/>
              <a:t>are available on the HPSC website. 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IE" dirty="0"/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IE" dirty="0"/>
              <a:t>HIV, hepatitis B and sexually transmitted enteric infections (STEI), such as shigellosis, are notified via CIDR and are </a:t>
            </a:r>
            <a:r>
              <a:rPr lang="en-IE" b="1" dirty="0"/>
              <a:t>reported separately</a:t>
            </a:r>
            <a:r>
              <a:rPr lang="en-IE" dirty="0"/>
              <a:t>. </a:t>
            </a:r>
          </a:p>
          <a:p>
            <a:pPr marL="0" indent="0">
              <a:buNone/>
            </a:pP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7314406" y="1067594"/>
            <a:ext cx="4495800" cy="5059988"/>
          </a:xfrm>
          <a:prstGeom prst="rect">
            <a:avLst/>
          </a:prstGeom>
          <a:noFill/>
        </p:spPr>
        <p:txBody>
          <a:bodyPr vert="horz" lIns="108850" tIns="54425" rIns="108850" bIns="54425" rtlCol="0">
            <a:normAutofit/>
          </a:bodyPr>
          <a:lstStyle>
            <a:lvl1pPr marL="408188" indent="-408188" algn="l" defTabSz="108850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884408" indent="-340157" algn="l" defTabSz="108850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360627" indent="-272125" algn="l" defTabSz="108850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904878" indent="-272125" algn="l" defTabSz="108850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449129" indent="-272125" algn="l" defTabSz="1088502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4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993380" indent="-272125" algn="l" defTabSz="108850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37631" indent="-272125" algn="l" defTabSz="108850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081882" indent="-272125" algn="l" defTabSz="108850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26132" indent="-272125" algn="l" defTabSz="108850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IE" dirty="0" smtClean="0">
                <a:hlinkClick r:id="rId2"/>
              </a:rPr>
              <a:t>https://www.hpsc.ie/a-z/sexuallytransmittedinfections/</a:t>
            </a:r>
            <a:endParaRPr lang="en-IE" dirty="0" smtClean="0"/>
          </a:p>
          <a:p>
            <a:pPr marL="0" indent="0" fontAlgn="auto">
              <a:spcAft>
                <a:spcPts val="1200"/>
              </a:spcAft>
              <a:buNone/>
              <a:defRPr/>
            </a:pPr>
            <a:endParaRPr lang="en-IE" dirty="0"/>
          </a:p>
          <a:p>
            <a:pPr marL="0" indent="0" fontAlgn="auto">
              <a:spcAft>
                <a:spcPts val="1200"/>
              </a:spcAft>
              <a:buNone/>
              <a:defRPr/>
            </a:pPr>
            <a:r>
              <a:rPr lang="en-IE" dirty="0" smtClean="0">
                <a:hlinkClick r:id="rId3"/>
              </a:rPr>
              <a:t>https://www.hpsc.ie/a-z/sexuallytransmittedinfections/publications/stireports/</a:t>
            </a:r>
            <a:endParaRPr lang="en-IE" dirty="0" smtClean="0"/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IE" dirty="0" smtClean="0"/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IE" dirty="0" smtClean="0">
                <a:hlinkClick r:id="rId4"/>
              </a:rPr>
              <a:t>https://www.hpsc.ie/abouthpsc/annualreports/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717133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21" y="274701"/>
            <a:ext cx="9448085" cy="564293"/>
          </a:xfrm>
        </p:spPr>
        <p:txBody>
          <a:bodyPr>
            <a:normAutofit/>
          </a:bodyPr>
          <a:lstStyle/>
          <a:p>
            <a:r>
              <a:rPr lang="en-IE" dirty="0" smtClean="0"/>
              <a:t>Summary of STIs in Ireland, 2018</a:t>
            </a:r>
            <a:endParaRPr lang="en-IE" dirty="0"/>
          </a:p>
        </p:txBody>
      </p:sp>
      <p:sp>
        <p:nvSpPr>
          <p:cNvPr id="5" name="TextBox 4"/>
          <p:cNvSpPr txBox="1"/>
          <p:nvPr/>
        </p:nvSpPr>
        <p:spPr>
          <a:xfrm>
            <a:off x="609520" y="834529"/>
            <a:ext cx="64762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dirty="0" smtClean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Increasing trend in STIs continues in 2018</a:t>
            </a:r>
            <a:endParaRPr lang="en-IE" sz="2400" dirty="0">
              <a:solidFill>
                <a:schemeClr val="bg1">
                  <a:lumMod val="6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9443159"/>
              </p:ext>
            </p:extLst>
          </p:nvPr>
        </p:nvGraphicFramePr>
        <p:xfrm>
          <a:off x="532605" y="1524794"/>
          <a:ext cx="11049001" cy="3912836"/>
        </p:xfrm>
        <a:graphic>
          <a:graphicData uri="http://schemas.openxmlformats.org/drawingml/2006/table">
            <a:tbl>
              <a:tblPr/>
              <a:tblGrid>
                <a:gridCol w="3314236"/>
                <a:gridCol w="1326693"/>
                <a:gridCol w="1990038"/>
                <a:gridCol w="2284859"/>
                <a:gridCol w="2133175"/>
              </a:tblGrid>
              <a:tr h="576064">
                <a:tc>
                  <a:txBody>
                    <a:bodyPr/>
                    <a:lstStyle/>
                    <a:p>
                      <a:pPr algn="l" fontAlgn="t">
                        <a:lnSpc>
                          <a:spcPct val="114000"/>
                        </a:lnSpc>
                      </a:pPr>
                      <a:r>
                        <a:rPr lang="en-IE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STI*</a:t>
                      </a:r>
                      <a:endParaRPr lang="en-IE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4000"/>
                        </a:lnSpc>
                      </a:pPr>
                      <a:r>
                        <a:rPr lang="en-IE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Number</a:t>
                      </a:r>
                      <a:endParaRPr lang="en-IE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4000"/>
                        </a:lnSpc>
                      </a:pPr>
                      <a:r>
                        <a:rPr lang="en-IE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Notification </a:t>
                      </a:r>
                      <a:r>
                        <a:rPr lang="en-IE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rate </a:t>
                      </a:r>
                      <a:r>
                        <a:rPr lang="en-IE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/ </a:t>
                      </a:r>
                      <a:r>
                        <a:rPr lang="en-IE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100,000 population</a:t>
                      </a:r>
                      <a:endParaRPr lang="en-IE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4000"/>
                        </a:lnSpc>
                      </a:pPr>
                      <a:r>
                        <a:rPr lang="en-IE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       Highest </a:t>
                      </a:r>
                      <a:r>
                        <a:rPr lang="en-IE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age-specific rate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4000"/>
                        </a:lnSpc>
                      </a:pPr>
                      <a:r>
                        <a:rPr lang="en-IE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Percentage change in rate</a:t>
                      </a:r>
                      <a:r>
                        <a:rPr lang="en-IE" sz="16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IE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from </a:t>
                      </a:r>
                      <a:r>
                        <a:rPr lang="en-IE" sz="16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2017</a:t>
                      </a:r>
                      <a:endParaRPr lang="en-IE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370">
                <a:tc>
                  <a:txBody>
                    <a:bodyPr/>
                    <a:lstStyle/>
                    <a:p>
                      <a:pPr algn="l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Anogenital warts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1,031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21.7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25-29 years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***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370">
                <a:tc>
                  <a:txBody>
                    <a:bodyPr/>
                    <a:lstStyle/>
                    <a:p>
                      <a:pPr algn="l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Chlamydia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7,932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166.6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20-24 years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+7%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370">
                <a:tc>
                  <a:txBody>
                    <a:bodyPr/>
                    <a:lstStyle/>
                    <a:p>
                      <a:pPr algn="l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Gonorrhoea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2,405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50.5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25-29 years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+7%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370">
                <a:tc>
                  <a:txBody>
                    <a:bodyPr/>
                    <a:lstStyle/>
                    <a:p>
                      <a:pPr algn="l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Herpes simplex (genital)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1,591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33.4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20-24 years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+2%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7644">
                <a:tc>
                  <a:txBody>
                    <a:bodyPr/>
                    <a:lstStyle/>
                    <a:p>
                      <a:pPr algn="l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Lymphogranuloma venereum (LGV)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30-34 years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+50%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370">
                <a:tc>
                  <a:txBody>
                    <a:bodyPr/>
                    <a:lstStyle/>
                    <a:p>
                      <a:pPr algn="l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Non-specific </a:t>
                      </a:r>
                      <a:r>
                        <a:rPr lang="en-I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urethritis (NSU)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518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10.9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**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***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370">
                <a:tc>
                  <a:txBody>
                    <a:bodyPr/>
                    <a:lstStyle/>
                    <a:p>
                      <a:pPr algn="l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Early infectious syphilis (EIS)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484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10.2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1088502" rtl="0" eaLnBrk="1" fontAlgn="ctr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25-29 years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1088502" rtl="0" eaLnBrk="1" fontAlgn="ctr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+22%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339">
                <a:tc>
                  <a:txBody>
                    <a:bodyPr/>
                    <a:lstStyle/>
                    <a:p>
                      <a:pPr algn="l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Trichomoniasis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25-29 years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30000"/>
                        </a:lnSpc>
                      </a:pPr>
                      <a:r>
                        <a:rPr lang="en-I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-7%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339">
                <a:tc>
                  <a:txBody>
                    <a:bodyPr/>
                    <a:lstStyle/>
                    <a:p>
                      <a:pPr algn="l" fontAlgn="ctr">
                        <a:lnSpc>
                          <a:spcPct val="130000"/>
                        </a:lnSpc>
                      </a:pPr>
                      <a:r>
                        <a:rPr lang="en-IE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  <a:endParaRPr lang="en-I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30000"/>
                        </a:lnSpc>
                      </a:pPr>
                      <a:r>
                        <a:rPr lang="en-IE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14,053</a:t>
                      </a:r>
                      <a:endParaRPr lang="en-I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30000"/>
                        </a:lnSpc>
                      </a:pPr>
                      <a:endParaRPr lang="en-I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30000"/>
                        </a:lnSpc>
                      </a:pPr>
                      <a:endParaRPr lang="en-I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30000"/>
                        </a:lnSpc>
                      </a:pPr>
                      <a:endParaRPr lang="en-I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46330" y="5715794"/>
            <a:ext cx="7696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400" dirty="0" smtClean="0"/>
              <a:t>* There were no notifications of </a:t>
            </a:r>
            <a:r>
              <a:rPr lang="en-IE" sz="1400" dirty="0" err="1" smtClean="0"/>
              <a:t>chancroid</a:t>
            </a:r>
            <a:r>
              <a:rPr lang="en-IE" sz="1400" dirty="0" smtClean="0"/>
              <a:t> or granuloma </a:t>
            </a:r>
            <a:r>
              <a:rPr lang="en-IE" sz="1400" dirty="0" err="1" smtClean="0"/>
              <a:t>inguinale</a:t>
            </a:r>
            <a:r>
              <a:rPr lang="en-IE" sz="1400" dirty="0" smtClean="0"/>
              <a:t> in 2018</a:t>
            </a:r>
          </a:p>
          <a:p>
            <a:r>
              <a:rPr lang="en-IE" sz="1400" dirty="0" smtClean="0"/>
              <a:t>** Data </a:t>
            </a:r>
            <a:r>
              <a:rPr lang="en-IE" sz="1400" dirty="0" smtClean="0"/>
              <a:t>provided as total numbers only, breakdown by age not available</a:t>
            </a:r>
          </a:p>
          <a:p>
            <a:r>
              <a:rPr lang="en-IE" sz="1400" dirty="0" smtClean="0"/>
              <a:t>*** Interpretation </a:t>
            </a:r>
            <a:r>
              <a:rPr lang="en-IE" sz="1400" dirty="0" smtClean="0"/>
              <a:t>of AGW and NSU trends is difficult due to under-reporting in 2018</a:t>
            </a: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338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21" y="274701"/>
            <a:ext cx="9448085" cy="564293"/>
          </a:xfrm>
        </p:spPr>
        <p:txBody>
          <a:bodyPr/>
          <a:lstStyle/>
          <a:p>
            <a:r>
              <a:rPr lang="en-IE" dirty="0" smtClean="0"/>
              <a:t>Key population groups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21" y="1219994"/>
            <a:ext cx="10971372" cy="5105400"/>
          </a:xfrm>
        </p:spPr>
        <p:txBody>
          <a:bodyPr>
            <a:normAutofit fontScale="85000" lnSpcReduction="10000"/>
          </a:bodyPr>
          <a:lstStyle/>
          <a:p>
            <a:r>
              <a:rPr lang="en-IE" b="1" dirty="0" smtClean="0"/>
              <a:t>Young people</a:t>
            </a:r>
          </a:p>
          <a:p>
            <a:pPr lvl="1">
              <a:buClr>
                <a:srgbClr val="C00000"/>
              </a:buClr>
              <a:defRPr/>
            </a:pPr>
            <a:r>
              <a:rPr lang="en-IE" sz="2000" dirty="0" smtClean="0"/>
              <a:t>Notifications of chlamydia, herpes </a:t>
            </a:r>
            <a:r>
              <a:rPr lang="en-IE" sz="2000" dirty="0"/>
              <a:t>simplex </a:t>
            </a:r>
            <a:r>
              <a:rPr lang="en-IE" sz="2000" dirty="0" smtClean="0"/>
              <a:t>and gonorrhoea in 15-24 year olds remained high in 2018; </a:t>
            </a:r>
            <a:r>
              <a:rPr lang="en-IE" sz="2000" dirty="0"/>
              <a:t>further information </a:t>
            </a:r>
            <a:r>
              <a:rPr lang="en-IE" sz="2000" dirty="0" smtClean="0"/>
              <a:t>on STIs in young people is </a:t>
            </a:r>
            <a:r>
              <a:rPr lang="en-IE" sz="2000" dirty="0"/>
              <a:t>available </a:t>
            </a:r>
            <a:r>
              <a:rPr lang="en-IE" sz="2000" dirty="0" smtClean="0"/>
              <a:t>at </a:t>
            </a:r>
            <a:r>
              <a:rPr lang="en-IE" sz="2000" dirty="0">
                <a:hlinkClick r:id="rId3"/>
              </a:rPr>
              <a:t>http://www.hpsc.ie/a-z/hivstis/sexuallytransmittedinfections/publications/stireports</a:t>
            </a:r>
            <a:r>
              <a:rPr lang="en-IE" sz="2000" dirty="0" smtClean="0">
                <a:hlinkClick r:id="rId3"/>
              </a:rPr>
              <a:t>/</a:t>
            </a:r>
            <a:endParaRPr lang="en-IE" sz="2000" dirty="0" smtClean="0"/>
          </a:p>
          <a:p>
            <a:pPr lvl="1" fontAlgn="auto">
              <a:spcAft>
                <a:spcPts val="0"/>
              </a:spcAft>
              <a:buClr>
                <a:srgbClr val="C00000"/>
              </a:buClr>
              <a:defRPr/>
            </a:pPr>
            <a:r>
              <a:rPr lang="en-IE" sz="2000" dirty="0" smtClean="0"/>
              <a:t>In 2018, 15-24 </a:t>
            </a:r>
            <a:r>
              <a:rPr lang="en-IE" sz="2000" dirty="0"/>
              <a:t>year olds accounted </a:t>
            </a:r>
            <a:r>
              <a:rPr lang="en-IE" sz="2000" dirty="0" smtClean="0"/>
              <a:t>for: </a:t>
            </a:r>
          </a:p>
          <a:p>
            <a:pPr lvl="2">
              <a:buClr>
                <a:srgbClr val="C00000"/>
              </a:buClr>
              <a:defRPr/>
            </a:pPr>
            <a:r>
              <a:rPr lang="en-IE" sz="2000" dirty="0" smtClean="0"/>
              <a:t>49% of </a:t>
            </a:r>
            <a:r>
              <a:rPr lang="en-IE" sz="2000" dirty="0"/>
              <a:t>chlamydia </a:t>
            </a:r>
            <a:r>
              <a:rPr lang="en-IE" sz="2000" dirty="0" smtClean="0"/>
              <a:t>cases</a:t>
            </a:r>
          </a:p>
          <a:p>
            <a:pPr lvl="2">
              <a:buClr>
                <a:srgbClr val="C00000"/>
              </a:buClr>
              <a:defRPr/>
            </a:pPr>
            <a:r>
              <a:rPr lang="en-IE" sz="2000" dirty="0" smtClean="0"/>
              <a:t>39% </a:t>
            </a:r>
            <a:r>
              <a:rPr lang="en-IE" sz="2000" dirty="0"/>
              <a:t>of herpes simplex cases </a:t>
            </a:r>
          </a:p>
          <a:p>
            <a:pPr lvl="2">
              <a:buClr>
                <a:srgbClr val="C00000"/>
              </a:buClr>
              <a:defRPr/>
            </a:pPr>
            <a:r>
              <a:rPr lang="en-IE" sz="2000" dirty="0" smtClean="0"/>
              <a:t>32% of </a:t>
            </a:r>
            <a:r>
              <a:rPr lang="en-IE" sz="2000" dirty="0"/>
              <a:t>gonorrhoea </a:t>
            </a:r>
            <a:r>
              <a:rPr lang="en-IE" sz="2000" dirty="0" smtClean="0"/>
              <a:t>cases</a:t>
            </a:r>
            <a:endParaRPr lang="en-IE" dirty="0" smtClean="0"/>
          </a:p>
          <a:p>
            <a:endParaRPr lang="en-IE" dirty="0" smtClean="0"/>
          </a:p>
          <a:p>
            <a:r>
              <a:rPr lang="en-IE" b="1" dirty="0" smtClean="0"/>
              <a:t>MSM (men who have sex with men)</a:t>
            </a:r>
          </a:p>
          <a:p>
            <a:pPr lvl="1">
              <a:buClr>
                <a:srgbClr val="C00000"/>
              </a:buClr>
              <a:defRPr/>
            </a:pPr>
            <a:r>
              <a:rPr lang="en-IE" sz="2000" dirty="0" smtClean="0"/>
              <a:t>Notifications </a:t>
            </a:r>
            <a:r>
              <a:rPr lang="en-IE" sz="2000" dirty="0"/>
              <a:t>of early infectious syphilis and gonorrhoea in MSM increased in </a:t>
            </a:r>
            <a:r>
              <a:rPr lang="en-IE" sz="2000" dirty="0" smtClean="0"/>
              <a:t>2018; </a:t>
            </a:r>
            <a:r>
              <a:rPr lang="en-IE" sz="2000" dirty="0"/>
              <a:t>further information is </a:t>
            </a:r>
            <a:r>
              <a:rPr lang="en-IE" sz="2000" dirty="0" smtClean="0"/>
              <a:t>available in annual epidemiological reports at </a:t>
            </a:r>
            <a:r>
              <a:rPr lang="en-IE" sz="2000" dirty="0">
                <a:hlinkClick r:id="rId4"/>
              </a:rPr>
              <a:t>http://www.hpsc.ie/abouthpsc/annualreports/</a:t>
            </a:r>
          </a:p>
          <a:p>
            <a:pPr lvl="1">
              <a:buClr>
                <a:srgbClr val="C00000"/>
              </a:buClr>
              <a:defRPr/>
            </a:pPr>
            <a:r>
              <a:rPr lang="en-IE" sz="2000" dirty="0" smtClean="0"/>
              <a:t>In 2018, MSM accounted for:</a:t>
            </a:r>
            <a:endParaRPr lang="en-IE" sz="2000" dirty="0"/>
          </a:p>
          <a:p>
            <a:pPr lvl="2">
              <a:buClr>
                <a:srgbClr val="C00000"/>
              </a:buClr>
              <a:defRPr/>
            </a:pPr>
            <a:r>
              <a:rPr lang="en-IE" sz="2000" dirty="0" smtClean="0"/>
              <a:t>100% </a:t>
            </a:r>
            <a:r>
              <a:rPr lang="en-IE" sz="2000" dirty="0"/>
              <a:t>of LGV </a:t>
            </a:r>
            <a:r>
              <a:rPr lang="en-IE" sz="2000" dirty="0" smtClean="0"/>
              <a:t>cases </a:t>
            </a:r>
            <a:endParaRPr lang="en-IE" sz="2000" dirty="0"/>
          </a:p>
          <a:p>
            <a:pPr lvl="2">
              <a:buClr>
                <a:srgbClr val="C00000"/>
              </a:buClr>
              <a:defRPr/>
            </a:pPr>
            <a:r>
              <a:rPr lang="en-IE" sz="2000" dirty="0" smtClean="0"/>
              <a:t>86% </a:t>
            </a:r>
            <a:r>
              <a:rPr lang="en-IE" sz="2000" dirty="0"/>
              <a:t>of early infectious syphilis </a:t>
            </a:r>
            <a:r>
              <a:rPr lang="en-IE" sz="2000" dirty="0" smtClean="0"/>
              <a:t>cases</a:t>
            </a:r>
            <a:endParaRPr lang="en-IE" sz="2000" dirty="0"/>
          </a:p>
          <a:p>
            <a:pPr lvl="2">
              <a:buClr>
                <a:srgbClr val="C00000"/>
              </a:buClr>
              <a:defRPr/>
            </a:pPr>
            <a:r>
              <a:rPr lang="en-IE" sz="2000" dirty="0" smtClean="0"/>
              <a:t>65% </a:t>
            </a:r>
            <a:r>
              <a:rPr lang="en-IE" sz="2000" dirty="0"/>
              <a:t>of gonorrhoea </a:t>
            </a:r>
            <a:r>
              <a:rPr lang="en-IE" sz="2000" dirty="0" smtClean="0"/>
              <a:t>cases</a:t>
            </a:r>
          </a:p>
          <a:p>
            <a:pPr marL="1088502" lvl="2" indent="0">
              <a:buClr>
                <a:srgbClr val="C00000"/>
              </a:buClr>
              <a:buNone/>
              <a:defRPr/>
            </a:pPr>
            <a:r>
              <a:rPr lang="en-IE" sz="2000" dirty="0" smtClean="0"/>
              <a:t>(where </a:t>
            </a:r>
            <a:r>
              <a:rPr lang="en-IE" sz="2000" dirty="0"/>
              <a:t>mode of transmission was known</a:t>
            </a:r>
            <a:r>
              <a:rPr lang="en-IE" sz="2000" dirty="0" smtClean="0"/>
              <a:t>)</a:t>
            </a:r>
            <a:r>
              <a:rPr lang="en-IE" sz="2000" b="1" dirty="0"/>
              <a:t> </a:t>
            </a:r>
            <a:endParaRPr lang="en-IE" sz="20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20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09521" y="274701"/>
            <a:ext cx="9448085" cy="564293"/>
          </a:xfrm>
        </p:spPr>
        <p:txBody>
          <a:bodyPr>
            <a:normAutofit/>
          </a:bodyPr>
          <a:lstStyle/>
          <a:p>
            <a:r>
              <a:rPr lang="en-IE" dirty="0" smtClean="0"/>
              <a:t>Preventing STIs</a:t>
            </a:r>
            <a:endParaRPr lang="en-IE" dirty="0"/>
          </a:p>
        </p:txBody>
      </p:sp>
      <p:sp>
        <p:nvSpPr>
          <p:cNvPr id="6" name="TextBox 5"/>
          <p:cNvSpPr txBox="1"/>
          <p:nvPr/>
        </p:nvSpPr>
        <p:spPr>
          <a:xfrm>
            <a:off x="609521" y="834529"/>
            <a:ext cx="464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dirty="0" smtClean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Safer sex and STI testing</a:t>
            </a:r>
            <a:endParaRPr lang="en-IE" sz="2400" dirty="0">
              <a:solidFill>
                <a:schemeClr val="bg1">
                  <a:lumMod val="6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Subtitle 2"/>
          <p:cNvSpPr txBox="1">
            <a:spLocks noGrp="1"/>
          </p:cNvSpPr>
          <p:nvPr>
            <p:ph idx="1"/>
          </p:nvPr>
        </p:nvSpPr>
        <p:spPr bwMode="auto">
          <a:xfrm>
            <a:off x="989806" y="1524000"/>
            <a:ext cx="10591007" cy="4877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buClr>
                <a:srgbClr val="C00000"/>
              </a:buClr>
              <a:buFont typeface="Wingdings" panose="05000000000000000000" pitchFamily="2" charset="2"/>
              <a:buChar char="§"/>
              <a:defRPr/>
            </a:pPr>
            <a:r>
              <a:rPr lang="en-IE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Use </a:t>
            </a:r>
            <a:r>
              <a:rPr lang="en-I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condoms for vaginal, oral and anal sex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IE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</a:p>
          <a:p>
            <a:pPr fontAlgn="auto">
              <a:spcAft>
                <a:spcPts val="0"/>
              </a:spcAft>
              <a:buClr>
                <a:srgbClr val="C00000"/>
              </a:buClr>
              <a:buFont typeface="Wingdings" panose="05000000000000000000" pitchFamily="2" charset="2"/>
              <a:buChar char="§"/>
              <a:defRPr/>
            </a:pPr>
            <a:r>
              <a:rPr lang="en-I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Reduce the number of partners and overlapping </a:t>
            </a:r>
            <a:r>
              <a:rPr lang="en-IE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partners</a:t>
            </a:r>
          </a:p>
          <a:p>
            <a:pPr fontAlgn="auto">
              <a:spcAft>
                <a:spcPts val="0"/>
              </a:spcAft>
              <a:buClr>
                <a:srgbClr val="C00000"/>
              </a:buClr>
              <a:buFont typeface="Wingdings" panose="05000000000000000000" pitchFamily="2" charset="2"/>
              <a:buChar char="§"/>
              <a:defRPr/>
            </a:pPr>
            <a:endParaRPr lang="en-IE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08188" lvl="0" indent="-408188" defTabSz="1088502" fontAlgn="auto">
              <a:spcAft>
                <a:spcPts val="0"/>
              </a:spcAft>
              <a:buClr>
                <a:srgbClr val="C00000"/>
              </a:buClr>
              <a:buFont typeface="Wingdings" panose="05000000000000000000" pitchFamily="2" charset="2"/>
              <a:buChar char="§"/>
              <a:defRPr/>
            </a:pPr>
            <a:r>
              <a:rPr lang="en-IE" sz="20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Get tested </a:t>
            </a:r>
            <a:r>
              <a:rPr lang="en-IE" sz="20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 STIs if:</a:t>
            </a:r>
          </a:p>
          <a:p>
            <a:pPr marL="808238" lvl="1" indent="-408188" defTabSz="1088502" fontAlgn="auto">
              <a:spcAft>
                <a:spcPts val="0"/>
              </a:spcAft>
              <a:buClr>
                <a:srgbClr val="C00000"/>
              </a:buClr>
              <a:buFont typeface="Wingdings" panose="05000000000000000000" pitchFamily="2" charset="2"/>
              <a:buChar char="§"/>
              <a:defRPr/>
            </a:pPr>
            <a:r>
              <a:rPr lang="en-IE" sz="18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You have symptoms of an STI;</a:t>
            </a:r>
          </a:p>
          <a:p>
            <a:pPr marL="808238" lvl="1" indent="-408188" defTabSz="1088502" fontAlgn="auto">
              <a:spcAft>
                <a:spcPts val="0"/>
              </a:spcAft>
              <a:buClr>
                <a:srgbClr val="C00000"/>
              </a:buClr>
              <a:buFont typeface="Wingdings" panose="05000000000000000000" pitchFamily="2" charset="2"/>
              <a:buChar char="§"/>
              <a:defRPr/>
            </a:pPr>
            <a:r>
              <a:rPr lang="en-IE" sz="18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Change your sexual partner;</a:t>
            </a:r>
          </a:p>
          <a:p>
            <a:pPr marL="808238" lvl="1" indent="-408188" defTabSz="1088502" fontAlgn="auto">
              <a:spcAft>
                <a:spcPts val="0"/>
              </a:spcAft>
              <a:buClr>
                <a:srgbClr val="C00000"/>
              </a:buClr>
              <a:buFont typeface="Wingdings" panose="05000000000000000000" pitchFamily="2" charset="2"/>
              <a:buChar char="§"/>
              <a:defRPr/>
            </a:pPr>
            <a:r>
              <a:rPr lang="en-IE" sz="18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Have </a:t>
            </a:r>
            <a:r>
              <a:rPr lang="en-IE" sz="180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multiple or </a:t>
            </a:r>
            <a:r>
              <a:rPr lang="en-IE" sz="18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overlapping partners;</a:t>
            </a:r>
          </a:p>
          <a:p>
            <a:pPr marL="808238" lvl="1" indent="-408188" defTabSz="1088502" fontAlgn="auto">
              <a:spcAft>
                <a:spcPts val="0"/>
              </a:spcAft>
              <a:buClr>
                <a:srgbClr val="C00000"/>
              </a:buClr>
              <a:buFont typeface="Wingdings" panose="05000000000000000000" pitchFamily="2" charset="2"/>
              <a:buChar char="§"/>
              <a:defRPr/>
            </a:pPr>
            <a:r>
              <a:rPr lang="en-IE" sz="18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Your partner has an STI.</a:t>
            </a:r>
          </a:p>
          <a:p>
            <a:pPr marL="808238" lvl="1" indent="-408188" defTabSz="1088502" fontAlgn="auto">
              <a:spcAft>
                <a:spcPts val="0"/>
              </a:spcAft>
              <a:buClr>
                <a:srgbClr val="C00000"/>
              </a:buClr>
              <a:buFont typeface="Wingdings" panose="05000000000000000000" pitchFamily="2" charset="2"/>
              <a:buChar char="§"/>
              <a:defRPr/>
            </a:pPr>
            <a:endParaRPr lang="en-IE" sz="1800" dirty="0" smtClean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1088502" fontAlgn="auto">
              <a:spcAft>
                <a:spcPts val="0"/>
              </a:spcAft>
              <a:buClr>
                <a:srgbClr val="C00000"/>
              </a:buClr>
              <a:buFont typeface="Wingdings" panose="05000000000000000000" pitchFamily="2" charset="2"/>
              <a:buChar char="§"/>
              <a:defRPr/>
            </a:pPr>
            <a:r>
              <a:rPr lang="en-IE" sz="20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Further </a:t>
            </a:r>
            <a:r>
              <a:rPr lang="en-IE" sz="20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information on </a:t>
            </a:r>
            <a:r>
              <a:rPr lang="en-IE" sz="20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STIs and </a:t>
            </a:r>
            <a:r>
              <a:rPr lang="en-IE" sz="20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free </a:t>
            </a:r>
            <a:r>
              <a:rPr lang="en-IE" sz="20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sexual health services </a:t>
            </a:r>
            <a:r>
              <a:rPr lang="en-IE" sz="20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 available at </a:t>
            </a:r>
          </a:p>
          <a:p>
            <a:pPr marL="884408" lvl="1" indent="-340157" defTabSz="1088502" fontAlgn="auto">
              <a:spcAft>
                <a:spcPts val="0"/>
              </a:spcAft>
              <a:buClr>
                <a:srgbClr val="C00000"/>
              </a:buClr>
              <a:defRPr/>
            </a:pPr>
            <a:r>
              <a:rPr lang="en-IE" sz="18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2"/>
              </a:rPr>
              <a:t>https://www.sexualwellbeing.ie/</a:t>
            </a:r>
            <a:r>
              <a:rPr lang="en-IE" sz="18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IE" sz="20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</a:p>
          <a:p>
            <a:pPr marL="884408" lvl="1" indent="-340157" defTabSz="1088502" fontAlgn="auto">
              <a:spcAft>
                <a:spcPts val="600"/>
              </a:spcAft>
              <a:buClr>
                <a:srgbClr val="C00000"/>
              </a:buClr>
              <a:defRPr/>
            </a:pPr>
            <a:r>
              <a:rPr lang="en-IE" sz="18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/>
              </a:rPr>
              <a:t>www.man2man.ie</a:t>
            </a:r>
            <a:r>
              <a:rPr lang="en-IE" sz="20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(resource for gay and bisexual men and other men who have sex with men in Ireland)</a:t>
            </a:r>
          </a:p>
          <a:p>
            <a:pPr fontAlgn="auto">
              <a:spcAft>
                <a:spcPts val="0"/>
              </a:spcAft>
              <a:buClr>
                <a:srgbClr val="C00000"/>
              </a:buClr>
              <a:buFont typeface="Wingdings" panose="05000000000000000000" pitchFamily="2" charset="2"/>
              <a:buChar char="§"/>
              <a:defRPr/>
            </a:pPr>
            <a:endParaRPr lang="en-IE" sz="22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7615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21" y="1296195"/>
            <a:ext cx="10971372" cy="4831388"/>
          </a:xfrm>
        </p:spPr>
        <p:txBody>
          <a:bodyPr>
            <a:normAutofit/>
          </a:bodyPr>
          <a:lstStyle/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sz="2200" dirty="0" smtClean="0"/>
              <a:t>1,031 </a:t>
            </a:r>
            <a:r>
              <a:rPr lang="en-IE" sz="2200" dirty="0"/>
              <a:t>cases of ano-genital warts </a:t>
            </a:r>
            <a:r>
              <a:rPr lang="en-IE" sz="2200" dirty="0" smtClean="0"/>
              <a:t>notified </a:t>
            </a:r>
            <a:r>
              <a:rPr lang="en-IE" sz="2200" dirty="0"/>
              <a:t>in </a:t>
            </a:r>
            <a:r>
              <a:rPr lang="en-IE" sz="2200" dirty="0" smtClean="0"/>
              <a:t>2018, </a:t>
            </a:r>
            <a:r>
              <a:rPr lang="en-IE" sz="2000" dirty="0"/>
              <a:t>down from 1,281 cases in 2017</a:t>
            </a:r>
            <a:endParaRPr lang="en-IE" sz="2200" dirty="0" smtClean="0"/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en-IE" sz="2200" dirty="0" smtClean="0"/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sz="2200" dirty="0"/>
              <a:t>N</a:t>
            </a:r>
            <a:r>
              <a:rPr lang="en-IE" sz="2200" dirty="0" smtClean="0"/>
              <a:t>otification </a:t>
            </a:r>
            <a:r>
              <a:rPr lang="en-IE" sz="2200" dirty="0"/>
              <a:t>rate </a:t>
            </a:r>
            <a:r>
              <a:rPr lang="en-IE" sz="2200" dirty="0" smtClean="0"/>
              <a:t>was 21.7 per 100,000 population</a:t>
            </a: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en-IE" sz="2200" dirty="0" smtClean="0"/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sz="2200" dirty="0" smtClean="0"/>
              <a:t>57% </a:t>
            </a:r>
            <a:r>
              <a:rPr lang="en-IE" sz="2200" dirty="0"/>
              <a:t>of cases were </a:t>
            </a:r>
            <a:r>
              <a:rPr lang="en-IE" sz="2200" dirty="0" smtClean="0"/>
              <a:t>male</a:t>
            </a: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en-IE" sz="2200" dirty="0" smtClean="0"/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sz="2200" dirty="0" smtClean="0"/>
              <a:t>The </a:t>
            </a:r>
            <a:r>
              <a:rPr lang="en-IE" sz="2200" dirty="0"/>
              <a:t>highest age-specific rate was among 25-29 year olds, for both males and females, at </a:t>
            </a:r>
            <a:r>
              <a:rPr lang="en-IE" sz="2200" dirty="0" smtClean="0"/>
              <a:t>119.8/100,000 and 69.0/100,000, respectively</a:t>
            </a: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en-IE" sz="2200" dirty="0" smtClean="0"/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sz="2000" dirty="0"/>
              <a:t>Trends in the number and rate of AGW notifications should be interpreted with caution due to underreporting of cases in </a:t>
            </a:r>
            <a:r>
              <a:rPr lang="en-IE" sz="2000" dirty="0" smtClean="0"/>
              <a:t>one HSE area </a:t>
            </a:r>
            <a:r>
              <a:rPr lang="en-IE" sz="2000" dirty="0"/>
              <a:t>for the second half of 2018, and due to missing data from </a:t>
            </a:r>
            <a:r>
              <a:rPr lang="en-IE" sz="2000" dirty="0" smtClean="0"/>
              <a:t>some STI services in two HSE areas since </a:t>
            </a:r>
            <a:r>
              <a:rPr lang="en-IE" sz="2000" dirty="0"/>
              <a:t>2013.</a:t>
            </a:r>
            <a:endParaRPr lang="en-IE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521" y="274701"/>
            <a:ext cx="9448085" cy="564293"/>
          </a:xfrm>
        </p:spPr>
        <p:txBody>
          <a:bodyPr>
            <a:normAutofit/>
          </a:bodyPr>
          <a:lstStyle/>
          <a:p>
            <a:r>
              <a:rPr lang="en-IE" dirty="0" smtClean="0"/>
              <a:t>Anogenital warts in Ireland, 2018</a:t>
            </a:r>
            <a:endParaRPr lang="en-IE" dirty="0"/>
          </a:p>
        </p:txBody>
      </p:sp>
      <p:sp>
        <p:nvSpPr>
          <p:cNvPr id="7" name="TextBox 6"/>
          <p:cNvSpPr txBox="1"/>
          <p:nvPr/>
        </p:nvSpPr>
        <p:spPr>
          <a:xfrm>
            <a:off x="609521" y="834529"/>
            <a:ext cx="464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dirty="0" smtClean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Summary</a:t>
            </a:r>
            <a:endParaRPr lang="en-IE" sz="2400" dirty="0">
              <a:solidFill>
                <a:schemeClr val="bg1">
                  <a:lumMod val="6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7125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521" y="274701"/>
            <a:ext cx="9448085" cy="564293"/>
          </a:xfrm>
        </p:spPr>
        <p:txBody>
          <a:bodyPr>
            <a:normAutofit/>
          </a:bodyPr>
          <a:lstStyle/>
          <a:p>
            <a:r>
              <a:rPr lang="en-IE" dirty="0" smtClean="0"/>
              <a:t>Anogenital warts in Ireland</a:t>
            </a:r>
            <a:endParaRPr lang="en-IE" dirty="0"/>
          </a:p>
        </p:txBody>
      </p:sp>
      <p:sp>
        <p:nvSpPr>
          <p:cNvPr id="7" name="TextBox 6"/>
          <p:cNvSpPr txBox="1"/>
          <p:nvPr/>
        </p:nvSpPr>
        <p:spPr>
          <a:xfrm>
            <a:off x="609520" y="834529"/>
            <a:ext cx="109720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000" dirty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Figure 1. Trend in notification rate </a:t>
            </a:r>
            <a:r>
              <a:rPr lang="en-IE" sz="2000" dirty="0" smtClean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 anogenital warts </a:t>
            </a:r>
            <a:r>
              <a:rPr lang="en-IE" sz="2000" dirty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by sex, </a:t>
            </a:r>
            <a:r>
              <a:rPr lang="en-IE" sz="2000" dirty="0" smtClean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1995-2018</a:t>
            </a:r>
            <a:endParaRPr lang="en-IE" sz="2000" dirty="0">
              <a:solidFill>
                <a:schemeClr val="bg1">
                  <a:lumMod val="6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9" name="Picture 8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3806" y="1420531"/>
            <a:ext cx="7162800" cy="46762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46360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21" y="1296195"/>
            <a:ext cx="10971372" cy="4831388"/>
          </a:xfrm>
        </p:spPr>
        <p:txBody>
          <a:bodyPr>
            <a:noAutofit/>
          </a:bodyPr>
          <a:lstStyle/>
          <a:p>
            <a:pPr marL="342900" lvl="0" indent="-34290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sz="2000" dirty="0" smtClean="0"/>
              <a:t>7,932 </a:t>
            </a:r>
            <a:r>
              <a:rPr lang="en-IE" sz="2000" dirty="0"/>
              <a:t>cases of chlamydia </a:t>
            </a:r>
            <a:r>
              <a:rPr lang="en-IE" sz="2000" dirty="0" smtClean="0"/>
              <a:t>notified </a:t>
            </a:r>
            <a:r>
              <a:rPr lang="en-IE" sz="2000" dirty="0"/>
              <a:t>in </a:t>
            </a:r>
            <a:r>
              <a:rPr lang="en-IE" sz="2000" dirty="0" smtClean="0"/>
              <a:t>2018 (166.6 per 100,000 population)</a:t>
            </a:r>
          </a:p>
          <a:p>
            <a:pPr marL="819120" lvl="1" indent="-34290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sz="2000" dirty="0" smtClean="0"/>
              <a:t>7</a:t>
            </a:r>
            <a:r>
              <a:rPr lang="en-IE" sz="2000" dirty="0"/>
              <a:t>% increase on </a:t>
            </a:r>
            <a:r>
              <a:rPr lang="en-IE" sz="2000" dirty="0" smtClean="0"/>
              <a:t>2017</a:t>
            </a:r>
            <a:endParaRPr lang="en-IE" sz="2000" dirty="0"/>
          </a:p>
          <a:p>
            <a:pPr marL="342900" indent="-34290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sz="2000" dirty="0"/>
              <a:t>I</a:t>
            </a:r>
            <a:r>
              <a:rPr lang="en-IE" sz="2000" dirty="0" smtClean="0"/>
              <a:t>ncrease </a:t>
            </a:r>
            <a:r>
              <a:rPr lang="en-IE" sz="2000" dirty="0"/>
              <a:t>was higher in males (+11%) </a:t>
            </a:r>
            <a:r>
              <a:rPr lang="en-IE" sz="2000" dirty="0" smtClean="0"/>
              <a:t>than </a:t>
            </a:r>
            <a:r>
              <a:rPr lang="en-IE" sz="2000" dirty="0"/>
              <a:t>females (+4</a:t>
            </a:r>
            <a:r>
              <a:rPr lang="en-IE" sz="2000" dirty="0" smtClean="0"/>
              <a:t>%)</a:t>
            </a:r>
          </a:p>
          <a:p>
            <a:pPr marL="819120" lvl="1" indent="-34290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sz="2000" dirty="0" smtClean="0"/>
              <a:t>Females: increase highest </a:t>
            </a:r>
            <a:r>
              <a:rPr lang="en-IE" sz="2000" dirty="0"/>
              <a:t>in younger age groups </a:t>
            </a:r>
            <a:r>
              <a:rPr lang="en-IE" sz="2000" dirty="0" smtClean="0"/>
              <a:t>(15-24 </a:t>
            </a:r>
            <a:r>
              <a:rPr lang="en-IE" sz="2000" dirty="0"/>
              <a:t>years) </a:t>
            </a:r>
            <a:endParaRPr lang="en-IE" sz="2000" dirty="0" smtClean="0"/>
          </a:p>
          <a:p>
            <a:pPr marL="819120" lvl="1" indent="-34290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sz="2000" dirty="0" smtClean="0"/>
              <a:t>Males: increase highest </a:t>
            </a:r>
            <a:r>
              <a:rPr lang="en-IE" sz="2000" dirty="0"/>
              <a:t>in older age groups </a:t>
            </a:r>
            <a:r>
              <a:rPr lang="en-IE" sz="2000" dirty="0" smtClean="0"/>
              <a:t>(≥25 years)</a:t>
            </a:r>
            <a:endParaRPr lang="en-IE" sz="2000" dirty="0"/>
          </a:p>
          <a:p>
            <a:pPr marL="342900" indent="-34290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en-IE" sz="2000" dirty="0" smtClean="0"/>
          </a:p>
          <a:p>
            <a:pPr marL="342900" indent="-34290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sz="2000" dirty="0"/>
              <a:t>R</a:t>
            </a:r>
            <a:r>
              <a:rPr lang="en-IE" sz="2000" dirty="0" smtClean="0"/>
              <a:t>ate </a:t>
            </a:r>
            <a:r>
              <a:rPr lang="en-IE" sz="2000" dirty="0"/>
              <a:t>in </a:t>
            </a:r>
            <a:r>
              <a:rPr lang="en-IE" sz="2000" dirty="0" smtClean="0"/>
              <a:t>males exceeded </a:t>
            </a:r>
            <a:r>
              <a:rPr lang="en-IE" sz="2000" dirty="0"/>
              <a:t>rate in </a:t>
            </a:r>
            <a:r>
              <a:rPr lang="en-IE" sz="2000" dirty="0" smtClean="0"/>
              <a:t>females </a:t>
            </a:r>
            <a:r>
              <a:rPr lang="en-IE" sz="2000" dirty="0"/>
              <a:t>for the first </a:t>
            </a:r>
            <a:r>
              <a:rPr lang="en-IE" sz="2000" dirty="0" smtClean="0"/>
              <a:t>time</a:t>
            </a:r>
          </a:p>
          <a:p>
            <a:pPr marL="342900" indent="-34290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en-IE" sz="2000" dirty="0" smtClean="0"/>
          </a:p>
          <a:p>
            <a:pPr marL="342900" indent="-34290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IE" sz="2000" dirty="0" smtClean="0"/>
              <a:t>49% of cases were young people aged 15-24 years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521" y="274701"/>
            <a:ext cx="9448085" cy="564293"/>
          </a:xfrm>
        </p:spPr>
        <p:txBody>
          <a:bodyPr>
            <a:normAutofit/>
          </a:bodyPr>
          <a:lstStyle/>
          <a:p>
            <a:r>
              <a:rPr lang="en-IE" dirty="0" smtClean="0"/>
              <a:t>Chlamydia in Ireland, 2018</a:t>
            </a:r>
            <a:endParaRPr lang="en-IE" dirty="0"/>
          </a:p>
        </p:txBody>
      </p:sp>
      <p:sp>
        <p:nvSpPr>
          <p:cNvPr id="7" name="TextBox 6"/>
          <p:cNvSpPr txBox="1"/>
          <p:nvPr/>
        </p:nvSpPr>
        <p:spPr>
          <a:xfrm>
            <a:off x="609521" y="834529"/>
            <a:ext cx="464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dirty="0" smtClean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Summary</a:t>
            </a:r>
            <a:endParaRPr lang="en-IE" sz="2400" dirty="0">
              <a:solidFill>
                <a:schemeClr val="bg1">
                  <a:lumMod val="6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7993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16126</TotalTime>
  <Words>1488</Words>
  <Application>Microsoft Office PowerPoint</Application>
  <PresentationFormat>Custom</PresentationFormat>
  <Paragraphs>243</Paragraphs>
  <Slides>21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Health Protection Surveillance Centre</vt:lpstr>
      <vt:lpstr>Acknowledgements</vt:lpstr>
      <vt:lpstr>STIs in Ireland, 2018</vt:lpstr>
      <vt:lpstr>Summary of STIs in Ireland, 2018</vt:lpstr>
      <vt:lpstr>Key population groups</vt:lpstr>
      <vt:lpstr>Preventing STIs</vt:lpstr>
      <vt:lpstr>Anogenital warts in Ireland, 2018</vt:lpstr>
      <vt:lpstr>Anogenital warts in Ireland</vt:lpstr>
      <vt:lpstr>Chlamydia in Ireland, 2018</vt:lpstr>
      <vt:lpstr>Chlamydia in Ireland</vt:lpstr>
      <vt:lpstr>LGV in Ireland, 2018</vt:lpstr>
      <vt:lpstr>Gonorrhoea in Ireland, 2018</vt:lpstr>
      <vt:lpstr>Gonorrhoea in Ireland</vt:lpstr>
      <vt:lpstr>Herpes simplex (genital) in Ireland, 2018</vt:lpstr>
      <vt:lpstr>Herpes simplex (genital) in Ireland</vt:lpstr>
      <vt:lpstr>Early infectious syphilis in Ireland, 2018</vt:lpstr>
      <vt:lpstr>Early infectious syphilis in Ireland</vt:lpstr>
      <vt:lpstr>Trichomoniasis in Ireland, 2018</vt:lpstr>
      <vt:lpstr>Trichomoniasis in Ireland</vt:lpstr>
      <vt:lpstr>Other notifiable STIs in Ireland, 2018</vt:lpstr>
      <vt:lpstr>Further Information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Kirsty Mackenzie</dc:creator>
  <cp:lastModifiedBy>Gillian Cullen</cp:lastModifiedBy>
  <cp:revision>175</cp:revision>
  <dcterms:created xsi:type="dcterms:W3CDTF">2006-08-16T00:00:00Z</dcterms:created>
  <dcterms:modified xsi:type="dcterms:W3CDTF">2019-11-28T10:41:31Z</dcterms:modified>
</cp:coreProperties>
</file>